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sldIdLst>
    <p:sldId id="256" r:id="rId4"/>
    <p:sldId id="381" r:id="rId5"/>
    <p:sldId id="262" r:id="rId6"/>
    <p:sldId id="377" r:id="rId7"/>
    <p:sldId id="375" r:id="rId8"/>
    <p:sldId id="361" r:id="rId9"/>
    <p:sldId id="272" r:id="rId10"/>
    <p:sldId id="379" r:id="rId11"/>
    <p:sldId id="380" r:id="rId12"/>
    <p:sldId id="362" r:id="rId13"/>
    <p:sldId id="260" r:id="rId14"/>
    <p:sldId id="382" r:id="rId15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D6941-7BEE-4C2D-9AE7-4EDCCB01CCAC}" v="12" dt="2023-02-26T16:20:59.088"/>
    <p1510:client id="{A047078A-F73F-4A45-B70D-A4F7359C9D34}" v="1" dt="2023-02-26T17:01:14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26" y="72"/>
      </p:cViewPr>
      <p:guideLst>
        <p:guide orient="horz" pos="24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iril izwan hasan" userId="79cad884270ce2e7" providerId="LiveId" clId="{A047078A-F73F-4A45-B70D-A4F7359C9D34}"/>
    <pc:docChg chg="undo custSel modSld">
      <pc:chgData name="khairil izwan hasan" userId="79cad884270ce2e7" providerId="LiveId" clId="{A047078A-F73F-4A45-B70D-A4F7359C9D34}" dt="2023-02-26T17:14:34.434" v="258" actId="113"/>
      <pc:docMkLst>
        <pc:docMk/>
      </pc:docMkLst>
      <pc:sldChg chg="modSp mod">
        <pc:chgData name="khairil izwan hasan" userId="79cad884270ce2e7" providerId="LiveId" clId="{A047078A-F73F-4A45-B70D-A4F7359C9D34}" dt="2023-02-26T16:57:07.598" v="3" actId="20577"/>
        <pc:sldMkLst>
          <pc:docMk/>
          <pc:sldMk cId="1309311861" sldId="272"/>
        </pc:sldMkLst>
        <pc:spChg chg="mod">
          <ac:chgData name="khairil izwan hasan" userId="79cad884270ce2e7" providerId="LiveId" clId="{A047078A-F73F-4A45-B70D-A4F7359C9D34}" dt="2023-02-26T16:57:07.598" v="3" actId="20577"/>
          <ac:spMkLst>
            <pc:docMk/>
            <pc:sldMk cId="1309311861" sldId="272"/>
            <ac:spMk id="21" creationId="{AC257C3A-2478-922B-E3D6-7DA96BA5AC7C}"/>
          </ac:spMkLst>
        </pc:spChg>
      </pc:sldChg>
      <pc:sldChg chg="modSp mod">
        <pc:chgData name="khairil izwan hasan" userId="79cad884270ce2e7" providerId="LiveId" clId="{A047078A-F73F-4A45-B70D-A4F7359C9D34}" dt="2023-02-26T17:14:34.434" v="258" actId="113"/>
        <pc:sldMkLst>
          <pc:docMk/>
          <pc:sldMk cId="793221408" sldId="362"/>
        </pc:sldMkLst>
        <pc:spChg chg="mod">
          <ac:chgData name="khairil izwan hasan" userId="79cad884270ce2e7" providerId="LiveId" clId="{A047078A-F73F-4A45-B70D-A4F7359C9D34}" dt="2023-02-26T17:14:25.748" v="257" actId="113"/>
          <ac:spMkLst>
            <pc:docMk/>
            <pc:sldMk cId="793221408" sldId="362"/>
            <ac:spMk id="20" creationId="{395D4D32-8099-47A1-80AA-D76A277E1D80}"/>
          </ac:spMkLst>
        </pc:spChg>
        <pc:spChg chg="mod">
          <ac:chgData name="khairil izwan hasan" userId="79cad884270ce2e7" providerId="LiveId" clId="{A047078A-F73F-4A45-B70D-A4F7359C9D34}" dt="2023-02-26T17:14:34.434" v="258" actId="113"/>
          <ac:spMkLst>
            <pc:docMk/>
            <pc:sldMk cId="793221408" sldId="362"/>
            <ac:spMk id="22" creationId="{E6FF1176-F04D-4923-9C16-51E2171585B8}"/>
          </ac:spMkLst>
        </pc:spChg>
        <pc:spChg chg="mod">
          <ac:chgData name="khairil izwan hasan" userId="79cad884270ce2e7" providerId="LiveId" clId="{A047078A-F73F-4A45-B70D-A4F7359C9D34}" dt="2023-02-26T17:10:29.461" v="241" actId="113"/>
          <ac:spMkLst>
            <pc:docMk/>
            <pc:sldMk cId="793221408" sldId="362"/>
            <ac:spMk id="24" creationId="{F37DEF88-9DCF-486C-8C11-239439C56A05}"/>
          </ac:spMkLst>
        </pc:spChg>
        <pc:spChg chg="mod">
          <ac:chgData name="khairil izwan hasan" userId="79cad884270ce2e7" providerId="LiveId" clId="{A047078A-F73F-4A45-B70D-A4F7359C9D34}" dt="2023-02-26T17:10:23.091" v="239" actId="113"/>
          <ac:spMkLst>
            <pc:docMk/>
            <pc:sldMk cId="793221408" sldId="362"/>
            <ac:spMk id="26" creationId="{2C64C2D0-6275-4A87-98BB-D8272F63DFF8}"/>
          </ac:spMkLst>
        </pc:spChg>
        <pc:spChg chg="mod">
          <ac:chgData name="khairil izwan hasan" userId="79cad884270ce2e7" providerId="LiveId" clId="{A047078A-F73F-4A45-B70D-A4F7359C9D34}" dt="2023-02-26T17:10:36.414" v="243" actId="113"/>
          <ac:spMkLst>
            <pc:docMk/>
            <pc:sldMk cId="793221408" sldId="362"/>
            <ac:spMk id="28" creationId="{467DBA01-2A4B-4EBF-ACC1-FB7F6C97D60C}"/>
          </ac:spMkLst>
        </pc:spChg>
      </pc:sldChg>
      <pc:sldChg chg="addSp modSp mod">
        <pc:chgData name="khairil izwan hasan" userId="79cad884270ce2e7" providerId="LiveId" clId="{A047078A-F73F-4A45-B70D-A4F7359C9D34}" dt="2023-02-26T17:13:10.026" v="245" actId="20577"/>
        <pc:sldMkLst>
          <pc:docMk/>
          <pc:sldMk cId="2794340730" sldId="380"/>
        </pc:sldMkLst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2" creationId="{FFF91186-6BF9-E29C-F3FD-94DEE972B53F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3" creationId="{DA8FFA90-4C16-F4F5-F2BE-105ECBE33643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4" creationId="{6029FCB0-68F1-DB00-4E98-6E736BAF04E7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5" creationId="{AA1BDFB1-64B9-236B-C070-B567CC574603}"/>
          </ac:spMkLst>
        </pc:spChg>
        <pc:spChg chg="add mod">
          <ac:chgData name="khairil izwan hasan" userId="79cad884270ce2e7" providerId="LiveId" clId="{A047078A-F73F-4A45-B70D-A4F7359C9D34}" dt="2023-02-26T17:05:41.247" v="168" actId="20577"/>
          <ac:spMkLst>
            <pc:docMk/>
            <pc:sldMk cId="2794340730" sldId="380"/>
            <ac:spMk id="7" creationId="{E9B3D8A0-9450-D10A-161C-7F307D9CDE03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9" creationId="{D983D373-88E3-179E-5958-0DD82E664EEF}"/>
          </ac:spMkLst>
        </pc:spChg>
        <pc:spChg chg="add 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10" creationId="{B4D1E7F2-EA6F-9C3D-7111-918376DB06F5}"/>
          </ac:spMkLst>
        </pc:spChg>
        <pc:spChg chg="add 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13" creationId="{05DB58E3-3138-320B-4485-E0D808E9E307}"/>
          </ac:spMkLst>
        </pc:spChg>
        <pc:spChg chg="add mod">
          <ac:chgData name="khairil izwan hasan" userId="79cad884270ce2e7" providerId="LiveId" clId="{A047078A-F73F-4A45-B70D-A4F7359C9D34}" dt="2023-02-26T17:13:10.026" v="245" actId="20577"/>
          <ac:spMkLst>
            <pc:docMk/>
            <pc:sldMk cId="2794340730" sldId="380"/>
            <ac:spMk id="16" creationId="{D1AC61AB-FF3D-3B49-5BFC-847418B7D8C7}"/>
          </ac:spMkLst>
        </pc:spChg>
        <pc:spChg chg="add 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20" creationId="{08DE3468-F8ED-4631-A393-90B275D1F245}"/>
          </ac:spMkLst>
        </pc:spChg>
        <pc:spChg chg="mod">
          <ac:chgData name="khairil izwan hasan" userId="79cad884270ce2e7" providerId="LiveId" clId="{A047078A-F73F-4A45-B70D-A4F7359C9D34}" dt="2023-02-26T17:04:49" v="144"/>
          <ac:spMkLst>
            <pc:docMk/>
            <pc:sldMk cId="2794340730" sldId="380"/>
            <ac:spMk id="26" creationId="{29357054-46E5-B3F6-4C35-71D7E890FD97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29" creationId="{664A8301-1BA9-4351-8F84-DF938ADDCCA7}"/>
          </ac:spMkLst>
        </pc:spChg>
        <pc:spChg chg="mod">
          <ac:chgData name="khairil izwan hasan" userId="79cad884270ce2e7" providerId="LiveId" clId="{A047078A-F73F-4A45-B70D-A4F7359C9D34}" dt="2023-02-26T17:05:24.167" v="164" actId="1037"/>
          <ac:spMkLst>
            <pc:docMk/>
            <pc:sldMk cId="2794340730" sldId="380"/>
            <ac:spMk id="32" creationId="{7D7D3D04-1397-548D-6EFF-311E722BBB80}"/>
          </ac:spMkLst>
        </pc:spChg>
        <pc:cxnChg chg="mod">
          <ac:chgData name="khairil izwan hasan" userId="79cad884270ce2e7" providerId="LiveId" clId="{A047078A-F73F-4A45-B70D-A4F7359C9D34}" dt="2023-02-26T17:05:24.167" v="164" actId="1037"/>
          <ac:cxnSpMkLst>
            <pc:docMk/>
            <pc:sldMk cId="2794340730" sldId="380"/>
            <ac:cxnSpMk id="12" creationId="{2E56FB72-FD48-D3D1-2994-4F2180B62E46}"/>
          </ac:cxnSpMkLst>
        </pc:cxnChg>
        <pc:cxnChg chg="mod">
          <ac:chgData name="khairil izwan hasan" userId="79cad884270ce2e7" providerId="LiveId" clId="{A047078A-F73F-4A45-B70D-A4F7359C9D34}" dt="2023-02-26T17:05:24.167" v="164" actId="1037"/>
          <ac:cxnSpMkLst>
            <pc:docMk/>
            <pc:sldMk cId="2794340730" sldId="380"/>
            <ac:cxnSpMk id="15" creationId="{1AF6D44B-DE0A-FE1F-7B07-3D3AA9CC5067}"/>
          </ac:cxnSpMkLst>
        </pc:cxnChg>
        <pc:cxnChg chg="mod">
          <ac:chgData name="khairil izwan hasan" userId="79cad884270ce2e7" providerId="LiveId" clId="{A047078A-F73F-4A45-B70D-A4F7359C9D34}" dt="2023-02-26T17:05:24.167" v="164" actId="1037"/>
          <ac:cxnSpMkLst>
            <pc:docMk/>
            <pc:sldMk cId="2794340730" sldId="380"/>
            <ac:cxnSpMk id="17" creationId="{4EC3133F-099C-0F32-5B20-952C7D54B7EA}"/>
          </ac:cxnSpMkLst>
        </pc:cxnChg>
        <pc:cxnChg chg="mod">
          <ac:chgData name="khairil izwan hasan" userId="79cad884270ce2e7" providerId="LiveId" clId="{A047078A-F73F-4A45-B70D-A4F7359C9D34}" dt="2023-02-26T17:05:24.167" v="164" actId="1037"/>
          <ac:cxnSpMkLst>
            <pc:docMk/>
            <pc:sldMk cId="2794340730" sldId="380"/>
            <ac:cxnSpMk id="19" creationId="{03F00763-3749-877A-AB1F-71EB330E1D56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89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12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5214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0767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04456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6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840204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2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47C4C6-F743-4638-89B5-60146629A59E}"/>
              </a:ext>
            </a:extLst>
          </p:cNvPr>
          <p:cNvGrpSpPr/>
          <p:nvPr userDrawn="1"/>
        </p:nvGrpSpPr>
        <p:grpSpPr>
          <a:xfrm flipH="1">
            <a:off x="2657472" y="1971671"/>
            <a:ext cx="1343029" cy="1343029"/>
            <a:chOff x="2190747" y="1657346"/>
            <a:chExt cx="1343029" cy="134302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7C2B258-141E-4BC9-85CA-9FDBB30C46BF}"/>
                </a:ext>
              </a:extLst>
            </p:cNvPr>
            <p:cNvSpPr/>
            <p:nvPr userDrawn="1"/>
          </p:nvSpPr>
          <p:spPr>
            <a:xfrm>
              <a:off x="2705100" y="2190749"/>
              <a:ext cx="504825" cy="504825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0A7735F-90FC-4DD6-9A30-EA9FF118174A}"/>
                </a:ext>
              </a:extLst>
            </p:cNvPr>
            <p:cNvSpPr/>
            <p:nvPr userDrawn="1"/>
          </p:nvSpPr>
          <p:spPr>
            <a:xfrm>
              <a:off x="2481261" y="1947860"/>
              <a:ext cx="895351" cy="895351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B29125C-EA5F-47C9-9310-E31997A572C3}"/>
                </a:ext>
              </a:extLst>
            </p:cNvPr>
            <p:cNvSpPr/>
            <p:nvPr userDrawn="1"/>
          </p:nvSpPr>
          <p:spPr>
            <a:xfrm>
              <a:off x="2190747" y="1657346"/>
              <a:ext cx="1343029" cy="1343029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57" r:id="rId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6" r:id="rId3"/>
    <p:sldLayoutId id="2147483739" r:id="rId4"/>
    <p:sldLayoutId id="2147483740" r:id="rId5"/>
    <p:sldLayoutId id="2147483732" r:id="rId6"/>
    <p:sldLayoutId id="2147483751" r:id="rId7"/>
    <p:sldLayoutId id="2147483738" r:id="rId8"/>
    <p:sldLayoutId id="2147483741" r:id="rId9"/>
    <p:sldLayoutId id="2147483742" r:id="rId10"/>
    <p:sldLayoutId id="2147483743" r:id="rId11"/>
    <p:sldLayoutId id="2147483754" r:id="rId12"/>
    <p:sldLayoutId id="2147483744" r:id="rId13"/>
    <p:sldLayoutId id="2147483745" r:id="rId14"/>
    <p:sldLayoutId id="2147483746" r:id="rId15"/>
    <p:sldLayoutId id="2147483747" r:id="rId16"/>
    <p:sldLayoutId id="2147483750" r:id="rId17"/>
    <p:sldLayoutId id="2147483756" r:id="rId18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7079202" y="2871575"/>
            <a:ext cx="4800224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MY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Assessing Users’ Engagement with University Library Social Media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6469300" y="5296766"/>
            <a:ext cx="534386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Khairil Izwan Hasan¹ and Khairul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Hafezad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Abdullah²</a:t>
            </a:r>
          </a:p>
        </p:txBody>
      </p:sp>
      <p:sp>
        <p:nvSpPr>
          <p:cNvPr id="32" name="Isosceles Triangle 51">
            <a:extLst>
              <a:ext uri="{FF2B5EF4-FFF2-40B4-BE49-F238E27FC236}">
                <a16:creationId xmlns:a16="http://schemas.microsoft.com/office/drawing/2014/main" id="{C7F4914A-EC4B-4F9A-BEB7-0A38D775830D}"/>
              </a:ext>
            </a:extLst>
          </p:cNvPr>
          <p:cNvSpPr/>
          <p:nvPr/>
        </p:nvSpPr>
        <p:spPr>
          <a:xfrm>
            <a:off x="5458499" y="3355305"/>
            <a:ext cx="226184" cy="1658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24C7C768-EB95-4E47-966B-307DC6C5CE5F}"/>
              </a:ext>
            </a:extLst>
          </p:cNvPr>
          <p:cNvSpPr/>
          <p:nvPr/>
        </p:nvSpPr>
        <p:spPr>
          <a:xfrm rot="16200000">
            <a:off x="4978482" y="610336"/>
            <a:ext cx="334943" cy="36256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66">
            <a:extLst>
              <a:ext uri="{FF2B5EF4-FFF2-40B4-BE49-F238E27FC236}">
                <a16:creationId xmlns:a16="http://schemas.microsoft.com/office/drawing/2014/main" id="{5E1A3659-43CE-4610-A2AD-E309F70E9E0E}"/>
              </a:ext>
            </a:extLst>
          </p:cNvPr>
          <p:cNvSpPr/>
          <p:nvPr/>
        </p:nvSpPr>
        <p:spPr>
          <a:xfrm rot="20700000">
            <a:off x="5750683" y="4256921"/>
            <a:ext cx="306925" cy="2629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Rectangle 130">
            <a:extLst>
              <a:ext uri="{FF2B5EF4-FFF2-40B4-BE49-F238E27FC236}">
                <a16:creationId xmlns:a16="http://schemas.microsoft.com/office/drawing/2014/main" id="{C38AB0EB-3E4B-4EB3-8986-8912DDE2B3BD}"/>
              </a:ext>
            </a:extLst>
          </p:cNvPr>
          <p:cNvSpPr/>
          <p:nvPr/>
        </p:nvSpPr>
        <p:spPr>
          <a:xfrm>
            <a:off x="6543350" y="925548"/>
            <a:ext cx="393301" cy="395087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7EC3674A-B92E-4495-AB74-A7153464DC61}"/>
              </a:ext>
            </a:extLst>
          </p:cNvPr>
          <p:cNvSpPr>
            <a:spLocks noChangeAspect="1"/>
          </p:cNvSpPr>
          <p:nvPr/>
        </p:nvSpPr>
        <p:spPr>
          <a:xfrm>
            <a:off x="4353699" y="1754911"/>
            <a:ext cx="193723" cy="193988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7" name="Round Same Side Corner Rectangle 8">
            <a:extLst>
              <a:ext uri="{FF2B5EF4-FFF2-40B4-BE49-F238E27FC236}">
                <a16:creationId xmlns:a16="http://schemas.microsoft.com/office/drawing/2014/main" id="{1C893DA3-52C7-4BA5-8365-136F4E11773F}"/>
              </a:ext>
            </a:extLst>
          </p:cNvPr>
          <p:cNvSpPr/>
          <p:nvPr/>
        </p:nvSpPr>
        <p:spPr>
          <a:xfrm>
            <a:off x="4964671" y="2640492"/>
            <a:ext cx="158632" cy="15887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69A29945-1B5C-480A-AD72-3775F4CC415D}"/>
              </a:ext>
            </a:extLst>
          </p:cNvPr>
          <p:cNvSpPr/>
          <p:nvPr/>
        </p:nvSpPr>
        <p:spPr>
          <a:xfrm rot="16200000" flipH="1">
            <a:off x="5219065" y="1825556"/>
            <a:ext cx="237102" cy="22329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2027F04B-4AD3-4E0F-9BAB-5353137B1708}"/>
              </a:ext>
            </a:extLst>
          </p:cNvPr>
          <p:cNvSpPr/>
          <p:nvPr/>
        </p:nvSpPr>
        <p:spPr>
          <a:xfrm>
            <a:off x="360293" y="3850243"/>
            <a:ext cx="362565" cy="3625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97542CC7-8662-43EF-AC65-2E16AB462F1F}"/>
              </a:ext>
            </a:extLst>
          </p:cNvPr>
          <p:cNvSpPr/>
          <p:nvPr/>
        </p:nvSpPr>
        <p:spPr>
          <a:xfrm>
            <a:off x="4653360" y="3758170"/>
            <a:ext cx="144473" cy="14445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Rounded Rectangle 2">
            <a:extLst>
              <a:ext uri="{FF2B5EF4-FFF2-40B4-BE49-F238E27FC236}">
                <a16:creationId xmlns:a16="http://schemas.microsoft.com/office/drawing/2014/main" id="{DD85458F-48EB-44AD-A28A-C6D6613255DB}"/>
              </a:ext>
            </a:extLst>
          </p:cNvPr>
          <p:cNvSpPr/>
          <p:nvPr/>
        </p:nvSpPr>
        <p:spPr>
          <a:xfrm>
            <a:off x="6178829" y="2444357"/>
            <a:ext cx="290471" cy="290471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87020242-DD7D-482B-A998-6D0326737345}"/>
              </a:ext>
            </a:extLst>
          </p:cNvPr>
          <p:cNvSpPr>
            <a:spLocks noChangeAspect="1"/>
          </p:cNvSpPr>
          <p:nvPr/>
        </p:nvSpPr>
        <p:spPr>
          <a:xfrm>
            <a:off x="2449886" y="604588"/>
            <a:ext cx="290471" cy="29047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32DF34AC-FCFA-46EB-8466-5702232D85A3}"/>
              </a:ext>
            </a:extLst>
          </p:cNvPr>
          <p:cNvSpPr>
            <a:spLocks noChangeAspect="1"/>
          </p:cNvSpPr>
          <p:nvPr/>
        </p:nvSpPr>
        <p:spPr>
          <a:xfrm>
            <a:off x="6917601" y="3702294"/>
            <a:ext cx="356613" cy="362565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Block Arc 6">
            <a:extLst>
              <a:ext uri="{FF2B5EF4-FFF2-40B4-BE49-F238E27FC236}">
                <a16:creationId xmlns:a16="http://schemas.microsoft.com/office/drawing/2014/main" id="{42EEF007-9371-40E9-BCA4-255A1DB8A5C9}"/>
              </a:ext>
            </a:extLst>
          </p:cNvPr>
          <p:cNvSpPr/>
          <p:nvPr/>
        </p:nvSpPr>
        <p:spPr>
          <a:xfrm>
            <a:off x="5469195" y="5635320"/>
            <a:ext cx="444475" cy="448847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7DF97242-39E8-4F84-926D-72677E1CFF32}"/>
              </a:ext>
            </a:extLst>
          </p:cNvPr>
          <p:cNvSpPr/>
          <p:nvPr/>
        </p:nvSpPr>
        <p:spPr>
          <a:xfrm>
            <a:off x="1147873" y="2450021"/>
            <a:ext cx="338606" cy="26009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Chord 15">
            <a:extLst>
              <a:ext uri="{FF2B5EF4-FFF2-40B4-BE49-F238E27FC236}">
                <a16:creationId xmlns:a16="http://schemas.microsoft.com/office/drawing/2014/main" id="{453A3A15-16E1-47FB-B192-E33AA9F62F08}"/>
              </a:ext>
            </a:extLst>
          </p:cNvPr>
          <p:cNvSpPr/>
          <p:nvPr/>
        </p:nvSpPr>
        <p:spPr>
          <a:xfrm>
            <a:off x="3260877" y="1718238"/>
            <a:ext cx="80681" cy="17590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ound Same Side Corner Rectangle 8">
            <a:extLst>
              <a:ext uri="{FF2B5EF4-FFF2-40B4-BE49-F238E27FC236}">
                <a16:creationId xmlns:a16="http://schemas.microsoft.com/office/drawing/2014/main" id="{F572FCCE-C64C-4E2F-ADAB-869065E0B707}"/>
              </a:ext>
            </a:extLst>
          </p:cNvPr>
          <p:cNvSpPr/>
          <p:nvPr/>
        </p:nvSpPr>
        <p:spPr>
          <a:xfrm>
            <a:off x="953425" y="880843"/>
            <a:ext cx="143979" cy="379205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 Same Side Corner Rectangle 20">
            <a:extLst>
              <a:ext uri="{FF2B5EF4-FFF2-40B4-BE49-F238E27FC236}">
                <a16:creationId xmlns:a16="http://schemas.microsoft.com/office/drawing/2014/main" id="{3EBC4D93-B7CB-4D9A-9EA4-6520EF743FFA}"/>
              </a:ext>
            </a:extLst>
          </p:cNvPr>
          <p:cNvSpPr/>
          <p:nvPr/>
        </p:nvSpPr>
        <p:spPr>
          <a:xfrm rot="10800000">
            <a:off x="742533" y="873267"/>
            <a:ext cx="175165" cy="373662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A96D85E9-ABBD-4BCD-82CA-6C7AF4B75FC3}"/>
              </a:ext>
            </a:extLst>
          </p:cNvPr>
          <p:cNvSpPr/>
          <p:nvPr/>
        </p:nvSpPr>
        <p:spPr>
          <a:xfrm>
            <a:off x="2261271" y="1760622"/>
            <a:ext cx="223294" cy="228945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Donut 39">
            <a:extLst>
              <a:ext uri="{FF2B5EF4-FFF2-40B4-BE49-F238E27FC236}">
                <a16:creationId xmlns:a16="http://schemas.microsoft.com/office/drawing/2014/main" id="{AFC96FA5-353B-483A-9458-49287253EDB3}"/>
              </a:ext>
            </a:extLst>
          </p:cNvPr>
          <p:cNvSpPr/>
          <p:nvPr/>
        </p:nvSpPr>
        <p:spPr>
          <a:xfrm>
            <a:off x="3766911" y="996465"/>
            <a:ext cx="223885" cy="22388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720F3-7CDF-410D-B479-5C1AFFEA3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25" y="1"/>
            <a:ext cx="2624778" cy="1224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A8D92D-4DB0-4793-808F-E478CE930706}"/>
              </a:ext>
            </a:extLst>
          </p:cNvPr>
          <p:cNvSpPr/>
          <p:nvPr/>
        </p:nvSpPr>
        <p:spPr>
          <a:xfrm>
            <a:off x="7615951" y="6007857"/>
            <a:ext cx="4263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¹Perpustakaan Dato’ Jaafar Hassan, UiTM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Cawangan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Perlis</a:t>
            </a: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²Science Laboratory Unit, UiTM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Cawangan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Perlis</a:t>
            </a:r>
          </a:p>
          <a:p>
            <a:pPr algn="r"/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9FA1E8-6754-90E6-DDAB-BA14383C02C3}"/>
              </a:ext>
            </a:extLst>
          </p:cNvPr>
          <p:cNvSpPr/>
          <p:nvPr/>
        </p:nvSpPr>
        <p:spPr>
          <a:xfrm>
            <a:off x="10333810" y="5635320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15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Februari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2023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84C354-35A4-424B-A456-F6CBEB5280FF}"/>
              </a:ext>
            </a:extLst>
          </p:cNvPr>
          <p:cNvGrpSpPr/>
          <p:nvPr/>
        </p:nvGrpSpPr>
        <p:grpSpPr>
          <a:xfrm>
            <a:off x="2905340" y="2238960"/>
            <a:ext cx="6375502" cy="3836956"/>
            <a:chOff x="1835696" y="2058492"/>
            <a:chExt cx="5544614" cy="3336904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09376FDE-06E7-47D8-8709-FD129D2CA1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2939551" y="954637"/>
              <a:ext cx="3336904" cy="5544614"/>
            </a:xfrm>
            <a:custGeom>
              <a:avLst/>
              <a:gdLst>
                <a:gd name="T0" fmla="*/ 871 w 1381"/>
                <a:gd name="T1" fmla="*/ 59 h 2286"/>
                <a:gd name="T2" fmla="*/ 627 w 1381"/>
                <a:gd name="T3" fmla="*/ 497 h 2286"/>
                <a:gd name="T4" fmla="*/ 443 w 1381"/>
                <a:gd name="T5" fmla="*/ 631 h 2286"/>
                <a:gd name="T6" fmla="*/ 272 w 1381"/>
                <a:gd name="T7" fmla="*/ 637 h 2286"/>
                <a:gd name="T8" fmla="*/ 54 w 1381"/>
                <a:gd name="T9" fmla="*/ 1050 h 2286"/>
                <a:gd name="T10" fmla="*/ 467 w 1381"/>
                <a:gd name="T11" fmla="*/ 1269 h 2286"/>
                <a:gd name="T12" fmla="*/ 521 w 1381"/>
                <a:gd name="T13" fmla="*/ 1246 h 2286"/>
                <a:gd name="T14" fmla="*/ 520 w 1381"/>
                <a:gd name="T15" fmla="*/ 1248 h 2286"/>
                <a:gd name="T16" fmla="*/ 688 w 1381"/>
                <a:gd name="T17" fmla="*/ 1347 h 2286"/>
                <a:gd name="T18" fmla="*/ 691 w 1381"/>
                <a:gd name="T19" fmla="*/ 1423 h 2286"/>
                <a:gd name="T20" fmla="*/ 691 w 1381"/>
                <a:gd name="T21" fmla="*/ 1423 h 2286"/>
                <a:gd name="T22" fmla="*/ 528 w 1381"/>
                <a:gd name="T23" fmla="*/ 1590 h 2286"/>
                <a:gd name="T24" fmla="*/ 442 w 1381"/>
                <a:gd name="T25" fmla="*/ 1599 h 2286"/>
                <a:gd name="T26" fmla="*/ 299 w 1381"/>
                <a:gd name="T27" fmla="*/ 1868 h 2286"/>
                <a:gd name="T28" fmla="*/ 568 w 1381"/>
                <a:gd name="T29" fmla="*/ 2010 h 2286"/>
                <a:gd name="T30" fmla="*/ 586 w 1381"/>
                <a:gd name="T31" fmla="*/ 2003 h 2286"/>
                <a:gd name="T32" fmla="*/ 698 w 1381"/>
                <a:gd name="T33" fmla="*/ 2101 h 2286"/>
                <a:gd name="T34" fmla="*/ 698 w 1381"/>
                <a:gd name="T35" fmla="*/ 2101 h 2286"/>
                <a:gd name="T36" fmla="*/ 762 w 1381"/>
                <a:gd name="T37" fmla="*/ 2225 h 2286"/>
                <a:gd name="T38" fmla="*/ 1008 w 1381"/>
                <a:gd name="T39" fmla="*/ 2199 h 2286"/>
                <a:gd name="T40" fmla="*/ 982 w 1381"/>
                <a:gd name="T41" fmla="*/ 1953 h 2286"/>
                <a:gd name="T42" fmla="*/ 844 w 1381"/>
                <a:gd name="T43" fmla="*/ 1917 h 2286"/>
                <a:gd name="T44" fmla="*/ 844 w 1381"/>
                <a:gd name="T45" fmla="*/ 1917 h 2286"/>
                <a:gd name="T46" fmla="*/ 723 w 1381"/>
                <a:gd name="T47" fmla="*/ 1810 h 2286"/>
                <a:gd name="T48" fmla="*/ 723 w 1381"/>
                <a:gd name="T49" fmla="*/ 1810 h 2286"/>
                <a:gd name="T50" fmla="*/ 722 w 1381"/>
                <a:gd name="T51" fmla="*/ 1785 h 2286"/>
                <a:gd name="T52" fmla="*/ 905 w 1381"/>
                <a:gd name="T53" fmla="*/ 1666 h 2286"/>
                <a:gd name="T54" fmla="*/ 1062 w 1381"/>
                <a:gd name="T55" fmla="*/ 1662 h 2286"/>
                <a:gd name="T56" fmla="*/ 1253 w 1381"/>
                <a:gd name="T57" fmla="*/ 1302 h 2286"/>
                <a:gd name="T58" fmla="*/ 892 w 1381"/>
                <a:gd name="T59" fmla="*/ 1111 h 2286"/>
                <a:gd name="T60" fmla="*/ 842 w 1381"/>
                <a:gd name="T61" fmla="*/ 1131 h 2286"/>
                <a:gd name="T62" fmla="*/ 697 w 1381"/>
                <a:gd name="T63" fmla="*/ 1000 h 2286"/>
                <a:gd name="T64" fmla="*/ 697 w 1381"/>
                <a:gd name="T65" fmla="*/ 912 h 2286"/>
                <a:gd name="T66" fmla="*/ 883 w 1381"/>
                <a:gd name="T67" fmla="*/ 751 h 2286"/>
                <a:gd name="T68" fmla="*/ 1084 w 1381"/>
                <a:gd name="T69" fmla="*/ 748 h 2286"/>
                <a:gd name="T70" fmla="*/ 1322 w 1381"/>
                <a:gd name="T71" fmla="*/ 297 h 2286"/>
                <a:gd name="T72" fmla="*/ 871 w 1381"/>
                <a:gd name="T73" fmla="*/ 59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81" h="2286">
                  <a:moveTo>
                    <a:pt x="871" y="59"/>
                  </a:moveTo>
                  <a:cubicBezTo>
                    <a:pt x="697" y="112"/>
                    <a:pt x="579" y="306"/>
                    <a:pt x="627" y="497"/>
                  </a:cubicBezTo>
                  <a:cubicBezTo>
                    <a:pt x="652" y="598"/>
                    <a:pt x="545" y="653"/>
                    <a:pt x="443" y="631"/>
                  </a:cubicBezTo>
                  <a:cubicBezTo>
                    <a:pt x="389" y="618"/>
                    <a:pt x="330" y="620"/>
                    <a:pt x="272" y="637"/>
                  </a:cubicBezTo>
                  <a:cubicBezTo>
                    <a:pt x="98" y="691"/>
                    <a:pt x="0" y="876"/>
                    <a:pt x="54" y="1050"/>
                  </a:cubicBezTo>
                  <a:cubicBezTo>
                    <a:pt x="108" y="1224"/>
                    <a:pt x="293" y="1322"/>
                    <a:pt x="467" y="1269"/>
                  </a:cubicBezTo>
                  <a:cubicBezTo>
                    <a:pt x="486" y="1263"/>
                    <a:pt x="504" y="1255"/>
                    <a:pt x="521" y="1246"/>
                  </a:cubicBezTo>
                  <a:cubicBezTo>
                    <a:pt x="520" y="1248"/>
                    <a:pt x="520" y="1248"/>
                    <a:pt x="520" y="1248"/>
                  </a:cubicBezTo>
                  <a:cubicBezTo>
                    <a:pt x="602" y="1219"/>
                    <a:pt x="678" y="1265"/>
                    <a:pt x="688" y="1347"/>
                  </a:cubicBezTo>
                  <a:cubicBezTo>
                    <a:pt x="689" y="1376"/>
                    <a:pt x="687" y="1395"/>
                    <a:pt x="691" y="1423"/>
                  </a:cubicBezTo>
                  <a:cubicBezTo>
                    <a:pt x="691" y="1423"/>
                    <a:pt x="691" y="1423"/>
                    <a:pt x="691" y="1423"/>
                  </a:cubicBezTo>
                  <a:cubicBezTo>
                    <a:pt x="703" y="1518"/>
                    <a:pt x="623" y="1600"/>
                    <a:pt x="528" y="1590"/>
                  </a:cubicBezTo>
                  <a:cubicBezTo>
                    <a:pt x="500" y="1587"/>
                    <a:pt x="470" y="1590"/>
                    <a:pt x="442" y="1599"/>
                  </a:cubicBezTo>
                  <a:cubicBezTo>
                    <a:pt x="328" y="1634"/>
                    <a:pt x="264" y="1754"/>
                    <a:pt x="299" y="1868"/>
                  </a:cubicBezTo>
                  <a:cubicBezTo>
                    <a:pt x="334" y="1981"/>
                    <a:pt x="455" y="2045"/>
                    <a:pt x="568" y="2010"/>
                  </a:cubicBezTo>
                  <a:cubicBezTo>
                    <a:pt x="574" y="2008"/>
                    <a:pt x="580" y="2006"/>
                    <a:pt x="586" y="2003"/>
                  </a:cubicBezTo>
                  <a:cubicBezTo>
                    <a:pt x="643" y="2000"/>
                    <a:pt x="694" y="2042"/>
                    <a:pt x="698" y="2101"/>
                  </a:cubicBezTo>
                  <a:cubicBezTo>
                    <a:pt x="698" y="2101"/>
                    <a:pt x="698" y="2101"/>
                    <a:pt x="698" y="2101"/>
                  </a:cubicBezTo>
                  <a:cubicBezTo>
                    <a:pt x="701" y="2148"/>
                    <a:pt x="723" y="2193"/>
                    <a:pt x="762" y="2225"/>
                  </a:cubicBezTo>
                  <a:cubicBezTo>
                    <a:pt x="837" y="2286"/>
                    <a:pt x="947" y="2275"/>
                    <a:pt x="1008" y="2199"/>
                  </a:cubicBezTo>
                  <a:cubicBezTo>
                    <a:pt x="1069" y="2124"/>
                    <a:pt x="1057" y="2014"/>
                    <a:pt x="982" y="1953"/>
                  </a:cubicBezTo>
                  <a:cubicBezTo>
                    <a:pt x="942" y="1921"/>
                    <a:pt x="892" y="1909"/>
                    <a:pt x="844" y="1917"/>
                  </a:cubicBezTo>
                  <a:cubicBezTo>
                    <a:pt x="844" y="1917"/>
                    <a:pt x="844" y="1917"/>
                    <a:pt x="844" y="1917"/>
                  </a:cubicBezTo>
                  <a:cubicBezTo>
                    <a:pt x="779" y="1927"/>
                    <a:pt x="721" y="1876"/>
                    <a:pt x="723" y="1810"/>
                  </a:cubicBezTo>
                  <a:cubicBezTo>
                    <a:pt x="723" y="1810"/>
                    <a:pt x="723" y="1810"/>
                    <a:pt x="723" y="1810"/>
                  </a:cubicBezTo>
                  <a:cubicBezTo>
                    <a:pt x="723" y="1802"/>
                    <a:pt x="723" y="1793"/>
                    <a:pt x="722" y="1785"/>
                  </a:cubicBezTo>
                  <a:cubicBezTo>
                    <a:pt x="737" y="1701"/>
                    <a:pt x="820" y="1645"/>
                    <a:pt x="905" y="1666"/>
                  </a:cubicBezTo>
                  <a:cubicBezTo>
                    <a:pt x="955" y="1679"/>
                    <a:pt x="1009" y="1678"/>
                    <a:pt x="1062" y="1662"/>
                  </a:cubicBezTo>
                  <a:cubicBezTo>
                    <a:pt x="1214" y="1615"/>
                    <a:pt x="1300" y="1454"/>
                    <a:pt x="1253" y="1302"/>
                  </a:cubicBezTo>
                  <a:cubicBezTo>
                    <a:pt x="1206" y="1149"/>
                    <a:pt x="1044" y="1064"/>
                    <a:pt x="892" y="1111"/>
                  </a:cubicBezTo>
                  <a:cubicBezTo>
                    <a:pt x="874" y="1116"/>
                    <a:pt x="858" y="1123"/>
                    <a:pt x="842" y="1131"/>
                  </a:cubicBezTo>
                  <a:cubicBezTo>
                    <a:pt x="759" y="1145"/>
                    <a:pt x="693" y="1083"/>
                    <a:pt x="697" y="1000"/>
                  </a:cubicBezTo>
                  <a:cubicBezTo>
                    <a:pt x="696" y="965"/>
                    <a:pt x="699" y="939"/>
                    <a:pt x="697" y="912"/>
                  </a:cubicBezTo>
                  <a:cubicBezTo>
                    <a:pt x="692" y="801"/>
                    <a:pt x="782" y="725"/>
                    <a:pt x="883" y="751"/>
                  </a:cubicBezTo>
                  <a:cubicBezTo>
                    <a:pt x="947" y="769"/>
                    <a:pt x="1016" y="769"/>
                    <a:pt x="1084" y="748"/>
                  </a:cubicBezTo>
                  <a:cubicBezTo>
                    <a:pt x="1274" y="689"/>
                    <a:pt x="1381" y="487"/>
                    <a:pt x="1322" y="297"/>
                  </a:cubicBezTo>
                  <a:cubicBezTo>
                    <a:pt x="1264" y="107"/>
                    <a:pt x="1062" y="0"/>
                    <a:pt x="871" y="5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4BB351-08DD-4E3A-BE33-D7E09FAF4F1A}"/>
                </a:ext>
              </a:extLst>
            </p:cNvPr>
            <p:cNvSpPr/>
            <p:nvPr/>
          </p:nvSpPr>
          <p:spPr>
            <a:xfrm>
              <a:off x="5681811" y="2315359"/>
              <a:ext cx="1440160" cy="1440160"/>
            </a:xfrm>
            <a:prstGeom prst="ellipse">
              <a:avLst/>
            </a:prstGeom>
            <a:solidFill>
              <a:schemeClr val="accent4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600FE2-0D9B-45F6-A54D-3DC7445E0095}"/>
                </a:ext>
              </a:extLst>
            </p:cNvPr>
            <p:cNvSpPr/>
            <p:nvPr/>
          </p:nvSpPr>
          <p:spPr>
            <a:xfrm>
              <a:off x="4413101" y="3846154"/>
              <a:ext cx="1320949" cy="1320949"/>
            </a:xfrm>
            <a:prstGeom prst="ellipse">
              <a:avLst/>
            </a:prstGeom>
            <a:solidFill>
              <a:schemeClr val="accent3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0AAA6-A3FF-41DA-9789-561D770A1151}"/>
                </a:ext>
              </a:extLst>
            </p:cNvPr>
            <p:cNvSpPr/>
            <p:nvPr/>
          </p:nvSpPr>
          <p:spPr>
            <a:xfrm>
              <a:off x="3448969" y="2461607"/>
              <a:ext cx="1149509" cy="1149509"/>
            </a:xfrm>
            <a:prstGeom prst="ellipse">
              <a:avLst/>
            </a:prstGeom>
            <a:solidFill>
              <a:schemeClr val="accent2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E42C92-8E93-41FE-8A52-B917A3A35340}"/>
                </a:ext>
              </a:extLst>
            </p:cNvPr>
            <p:cNvSpPr/>
            <p:nvPr/>
          </p:nvSpPr>
          <p:spPr>
            <a:xfrm>
              <a:off x="2565301" y="3713891"/>
              <a:ext cx="893193" cy="893193"/>
            </a:xfrm>
            <a:prstGeom prst="ellipse">
              <a:avLst/>
            </a:prstGeom>
            <a:solidFill>
              <a:schemeClr val="accent1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CF773B-C434-4452-AEFC-703330F863C2}"/>
                </a:ext>
              </a:extLst>
            </p:cNvPr>
            <p:cNvSpPr/>
            <p:nvPr/>
          </p:nvSpPr>
          <p:spPr>
            <a:xfrm>
              <a:off x="1970187" y="2946583"/>
              <a:ext cx="674058" cy="674058"/>
            </a:xfrm>
            <a:prstGeom prst="ellipse">
              <a:avLst/>
            </a:prstGeom>
            <a:solidFill>
              <a:schemeClr val="accent6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A61BD3-0991-4617-8584-4B544FFBE95C}"/>
                </a:ext>
              </a:extLst>
            </p:cNvPr>
            <p:cNvSpPr txBox="1"/>
            <p:nvPr/>
          </p:nvSpPr>
          <p:spPr>
            <a:xfrm>
              <a:off x="5691337" y="2530996"/>
              <a:ext cx="1440160" cy="50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ko-KR" alt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F21796-DC4D-4E03-B6BF-EB150C5CE987}"/>
                </a:ext>
              </a:extLst>
            </p:cNvPr>
            <p:cNvSpPr txBox="1"/>
            <p:nvPr/>
          </p:nvSpPr>
          <p:spPr>
            <a:xfrm>
              <a:off x="5691336" y="3004507"/>
              <a:ext cx="1440160" cy="24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Research Design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4EF2B-F164-4B08-8FF8-677193DD53BC}"/>
                </a:ext>
              </a:extLst>
            </p:cNvPr>
            <p:cNvSpPr txBox="1"/>
            <p:nvPr/>
          </p:nvSpPr>
          <p:spPr>
            <a:xfrm>
              <a:off x="4403577" y="4063241"/>
              <a:ext cx="1330473" cy="45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1B8857-5C9F-483F-BD33-97AF8CE286C9}"/>
                </a:ext>
              </a:extLst>
            </p:cNvPr>
            <p:cNvSpPr txBox="1"/>
            <p:nvPr/>
          </p:nvSpPr>
          <p:spPr>
            <a:xfrm>
              <a:off x="4403576" y="4467245"/>
              <a:ext cx="1330473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Population and Sample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864340-3AC1-43E4-942E-34FEDC6E45A1}"/>
                </a:ext>
              </a:extLst>
            </p:cNvPr>
            <p:cNvSpPr txBox="1"/>
            <p:nvPr/>
          </p:nvSpPr>
          <p:spPr>
            <a:xfrm>
              <a:off x="3448969" y="2631678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6F3BD7-7B88-462D-A1E7-B70553E5A418}"/>
                </a:ext>
              </a:extLst>
            </p:cNvPr>
            <p:cNvSpPr txBox="1"/>
            <p:nvPr/>
          </p:nvSpPr>
          <p:spPr>
            <a:xfrm>
              <a:off x="3448968" y="2962473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Data 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Collection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2391F-0783-4C3E-8541-C215F30E7C1A}"/>
                </a:ext>
              </a:extLst>
            </p:cNvPr>
            <p:cNvSpPr txBox="1"/>
            <p:nvPr/>
          </p:nvSpPr>
          <p:spPr>
            <a:xfrm>
              <a:off x="2565301" y="3824972"/>
              <a:ext cx="883667" cy="34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ko-KR" alt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BB41D-9C1B-475E-8436-D8FCBF9FE928}"/>
                </a:ext>
              </a:extLst>
            </p:cNvPr>
            <p:cNvSpPr txBox="1"/>
            <p:nvPr/>
          </p:nvSpPr>
          <p:spPr>
            <a:xfrm>
              <a:off x="2565300" y="4098617"/>
              <a:ext cx="883667" cy="34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</a:rPr>
                <a:t>Variable</a:t>
              </a:r>
            </a:p>
            <a:p>
              <a:pPr algn="ctr"/>
              <a:r>
                <a:rPr lang="en-US" altLang="ko-KR" sz="1000" b="1" dirty="0">
                  <a:solidFill>
                    <a:schemeClr val="bg1"/>
                  </a:solidFill>
                </a:rPr>
                <a:t>Measurement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542665-5437-4929-AB8B-5EBD88078FDD}"/>
                </a:ext>
              </a:extLst>
            </p:cNvPr>
            <p:cNvSpPr txBox="1"/>
            <p:nvPr/>
          </p:nvSpPr>
          <p:spPr>
            <a:xfrm>
              <a:off x="1970188" y="2999958"/>
              <a:ext cx="674058" cy="441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ko-KR" altLang="en-US" sz="2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35C39-32F5-41B3-8261-844CCC105766}"/>
                </a:ext>
              </a:extLst>
            </p:cNvPr>
            <p:cNvSpPr txBox="1"/>
            <p:nvPr/>
          </p:nvSpPr>
          <p:spPr>
            <a:xfrm>
              <a:off x="1942529" y="3270375"/>
              <a:ext cx="721073" cy="24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5D4D32-8099-47A1-80AA-D76A277E1D80}"/>
              </a:ext>
            </a:extLst>
          </p:cNvPr>
          <p:cNvSpPr txBox="1"/>
          <p:nvPr/>
        </p:nvSpPr>
        <p:spPr>
          <a:xfrm>
            <a:off x="7701532" y="5075847"/>
            <a:ext cx="367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UiTM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Cawangan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Perlis Undergraduate Students 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(N: 6,503),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Executive Information System,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Krejcie</a:t>
            </a:r>
            <a:r>
              <a:rPr lang="en-MY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and Morgan (1970) sample size decision </a:t>
            </a:r>
            <a:r>
              <a:rPr lang="en-MY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(S: 361)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Technique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Simple Random Sampling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C485A6-4173-4356-B603-7ADE25FE19FC}"/>
              </a:ext>
            </a:extLst>
          </p:cNvPr>
          <p:cNvSpPr/>
          <p:nvPr/>
        </p:nvSpPr>
        <p:spPr>
          <a:xfrm>
            <a:off x="7816972" y="4708826"/>
            <a:ext cx="360040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02</a:t>
            </a:r>
            <a:endParaRPr lang="ko-KR" altLang="en-US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F1176-F04D-4923-9C16-51E2171585B8}"/>
              </a:ext>
            </a:extLst>
          </p:cNvPr>
          <p:cNvSpPr txBox="1"/>
          <p:nvPr/>
        </p:nvSpPr>
        <p:spPr>
          <a:xfrm>
            <a:off x="1099226" y="5302662"/>
            <a:ext cx="256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MY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Likert scale </a:t>
            </a:r>
            <a:r>
              <a:rPr lang="en-MY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</a:t>
            </a:r>
          </a:p>
          <a:p>
            <a:pPr algn="r"/>
            <a:r>
              <a:rPr lang="en-MY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multichoice responses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E4AA1A-749C-4F18-B4DC-24B3387B3DEF}"/>
              </a:ext>
            </a:extLst>
          </p:cNvPr>
          <p:cNvSpPr/>
          <p:nvPr/>
        </p:nvSpPr>
        <p:spPr>
          <a:xfrm>
            <a:off x="3202243" y="4929847"/>
            <a:ext cx="360040" cy="36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04</a:t>
            </a:r>
            <a:endParaRPr lang="ko-KR" alt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DEF88-9DCF-486C-8C11-239439C56A05}"/>
              </a:ext>
            </a:extLst>
          </p:cNvPr>
          <p:cNvSpPr txBox="1"/>
          <p:nvPr/>
        </p:nvSpPr>
        <p:spPr>
          <a:xfrm>
            <a:off x="1809390" y="1854277"/>
            <a:ext cx="314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fr-F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Questionnaire: </a:t>
            </a:r>
            <a:r>
              <a:rPr lang="fr-F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17 questions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fr-F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Procédure: </a:t>
            </a:r>
            <a:r>
              <a:rPr lang="fr-F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Google </a:t>
            </a:r>
            <a:r>
              <a:rPr lang="fr-FR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Form</a:t>
            </a:r>
            <a:r>
              <a:rPr lang="fr-F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fr-F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Distribution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62AC05-037A-478D-8DDD-30ECF718F808}"/>
              </a:ext>
            </a:extLst>
          </p:cNvPr>
          <p:cNvSpPr/>
          <p:nvPr/>
        </p:nvSpPr>
        <p:spPr>
          <a:xfrm>
            <a:off x="4997552" y="1899458"/>
            <a:ext cx="360040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03</a:t>
            </a:r>
            <a:endParaRPr lang="ko-KR" altLang="en-US" sz="1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4C2D0-6275-4A87-98BB-D8272F63DFF8}"/>
              </a:ext>
            </a:extLst>
          </p:cNvPr>
          <p:cNvSpPr txBox="1"/>
          <p:nvPr/>
        </p:nvSpPr>
        <p:spPr>
          <a:xfrm>
            <a:off x="7338767" y="1914251"/>
            <a:ext cx="4036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Quantitative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research and survey design.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E1689-7F24-46B9-9107-F97D720302DD}"/>
              </a:ext>
            </a:extLst>
          </p:cNvPr>
          <p:cNvSpPr/>
          <p:nvPr/>
        </p:nvSpPr>
        <p:spPr>
          <a:xfrm>
            <a:off x="7014429" y="1868386"/>
            <a:ext cx="360040" cy="360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DBA01-2A4B-4EBF-ACC1-FB7F6C97D60C}"/>
              </a:ext>
            </a:extLst>
          </p:cNvPr>
          <p:cNvSpPr txBox="1"/>
          <p:nvPr/>
        </p:nvSpPr>
        <p:spPr>
          <a:xfrm>
            <a:off x="875490" y="3648908"/>
            <a:ext cx="1962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Statistical Package for Social Science (IBM SPSS)</a:t>
            </a:r>
          </a:p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Analysis: 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Descriptive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and 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Multiple regression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1FFBE5-AD1C-435B-8DE6-E8BB6650D156}"/>
              </a:ext>
            </a:extLst>
          </p:cNvPr>
          <p:cNvSpPr/>
          <p:nvPr/>
        </p:nvSpPr>
        <p:spPr>
          <a:xfrm>
            <a:off x="2377081" y="3270909"/>
            <a:ext cx="360040" cy="36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05</a:t>
            </a:r>
            <a:endParaRPr lang="ko-KR" altLang="en-US" sz="1200" b="1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621E8139-C6FB-4AE7-864D-D1930BAAD8AE}"/>
              </a:ext>
            </a:extLst>
          </p:cNvPr>
          <p:cNvSpPr txBox="1">
            <a:spLocks/>
          </p:cNvSpPr>
          <p:nvPr/>
        </p:nvSpPr>
        <p:spPr>
          <a:xfrm>
            <a:off x="779541" y="670176"/>
            <a:ext cx="5161208" cy="614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>
                <a:solidFill>
                  <a:schemeClr val="accent2"/>
                </a:solidFill>
                <a:cs typeface="Arial" pitchFamily="34" charset="0"/>
              </a:rPr>
              <a:t>Research </a:t>
            </a:r>
            <a:r>
              <a:rPr lang="en-GB" altLang="ko-KR" sz="3600" dirty="0">
                <a:cs typeface="Arial" pitchFamily="34" charset="0"/>
              </a:rPr>
              <a:t>Methodology</a:t>
            </a:r>
            <a:endParaRPr lang="ko-KR" altLang="en-US" sz="3600" dirty="0"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FDD863-951B-1FAA-9A3E-A5B1877D2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6867524" y="2746073"/>
            <a:ext cx="5324475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6867442" y="3608091"/>
            <a:ext cx="532441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Isosceles Triangle 51">
            <a:extLst>
              <a:ext uri="{FF2B5EF4-FFF2-40B4-BE49-F238E27FC236}">
                <a16:creationId xmlns:a16="http://schemas.microsoft.com/office/drawing/2014/main" id="{B481710A-AA9D-4E73-B69D-BA30EE1C4671}"/>
              </a:ext>
            </a:extLst>
          </p:cNvPr>
          <p:cNvSpPr/>
          <p:nvPr/>
        </p:nvSpPr>
        <p:spPr>
          <a:xfrm>
            <a:off x="5458499" y="3355305"/>
            <a:ext cx="226184" cy="1658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Parallelogram 15">
            <a:extLst>
              <a:ext uri="{FF2B5EF4-FFF2-40B4-BE49-F238E27FC236}">
                <a16:creationId xmlns:a16="http://schemas.microsoft.com/office/drawing/2014/main" id="{A1BD260D-E3F7-47E3-A3BE-4F6EE8A1BB18}"/>
              </a:ext>
            </a:extLst>
          </p:cNvPr>
          <p:cNvSpPr/>
          <p:nvPr/>
        </p:nvSpPr>
        <p:spPr>
          <a:xfrm rot="16200000">
            <a:off x="4978482" y="610336"/>
            <a:ext cx="334943" cy="36256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Oval 66">
            <a:extLst>
              <a:ext uri="{FF2B5EF4-FFF2-40B4-BE49-F238E27FC236}">
                <a16:creationId xmlns:a16="http://schemas.microsoft.com/office/drawing/2014/main" id="{5E550CEA-545F-4787-A585-94A7A8A406B6}"/>
              </a:ext>
            </a:extLst>
          </p:cNvPr>
          <p:cNvSpPr/>
          <p:nvPr/>
        </p:nvSpPr>
        <p:spPr>
          <a:xfrm rot="20700000">
            <a:off x="5750683" y="4256921"/>
            <a:ext cx="306925" cy="2629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Oval 25">
            <a:extLst>
              <a:ext uri="{FF2B5EF4-FFF2-40B4-BE49-F238E27FC236}">
                <a16:creationId xmlns:a16="http://schemas.microsoft.com/office/drawing/2014/main" id="{49C1F161-C4E0-4942-B381-D768EB6236CB}"/>
              </a:ext>
            </a:extLst>
          </p:cNvPr>
          <p:cNvSpPr>
            <a:spLocks noChangeAspect="1"/>
          </p:cNvSpPr>
          <p:nvPr/>
        </p:nvSpPr>
        <p:spPr>
          <a:xfrm>
            <a:off x="4353699" y="1754911"/>
            <a:ext cx="193723" cy="193988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ound Same Side Corner Rectangle 8">
            <a:extLst>
              <a:ext uri="{FF2B5EF4-FFF2-40B4-BE49-F238E27FC236}">
                <a16:creationId xmlns:a16="http://schemas.microsoft.com/office/drawing/2014/main" id="{C223DD9B-8313-4684-BF21-211B72BD7DC1}"/>
              </a:ext>
            </a:extLst>
          </p:cNvPr>
          <p:cNvSpPr/>
          <p:nvPr/>
        </p:nvSpPr>
        <p:spPr>
          <a:xfrm>
            <a:off x="4964671" y="2640492"/>
            <a:ext cx="158632" cy="15887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185F26F9-BF76-405B-8EAA-2CFD211B4A25}"/>
              </a:ext>
            </a:extLst>
          </p:cNvPr>
          <p:cNvSpPr/>
          <p:nvPr/>
        </p:nvSpPr>
        <p:spPr>
          <a:xfrm rot="16200000" flipH="1">
            <a:off x="5219065" y="1825556"/>
            <a:ext cx="237102" cy="22329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859590B9-3DA6-428C-9954-30C7C7203ADA}"/>
              </a:ext>
            </a:extLst>
          </p:cNvPr>
          <p:cNvSpPr/>
          <p:nvPr/>
        </p:nvSpPr>
        <p:spPr>
          <a:xfrm>
            <a:off x="4653360" y="3758170"/>
            <a:ext cx="144473" cy="14445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354002DA-6027-4F48-B43C-0A440FC3CC0C}"/>
              </a:ext>
            </a:extLst>
          </p:cNvPr>
          <p:cNvSpPr/>
          <p:nvPr/>
        </p:nvSpPr>
        <p:spPr>
          <a:xfrm>
            <a:off x="6178829" y="2444357"/>
            <a:ext cx="290471" cy="290471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52DC68C8-3BC7-42F4-83AE-5DB09C69B54F}"/>
              </a:ext>
            </a:extLst>
          </p:cNvPr>
          <p:cNvSpPr>
            <a:spLocks noChangeAspect="1"/>
          </p:cNvSpPr>
          <p:nvPr/>
        </p:nvSpPr>
        <p:spPr>
          <a:xfrm>
            <a:off x="2449886" y="604588"/>
            <a:ext cx="290471" cy="29047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47D7A762-64D5-4EF5-A9D0-B43776C4BB5F}"/>
              </a:ext>
            </a:extLst>
          </p:cNvPr>
          <p:cNvSpPr/>
          <p:nvPr/>
        </p:nvSpPr>
        <p:spPr>
          <a:xfrm>
            <a:off x="1147873" y="2450021"/>
            <a:ext cx="338606" cy="26009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Chord 15">
            <a:extLst>
              <a:ext uri="{FF2B5EF4-FFF2-40B4-BE49-F238E27FC236}">
                <a16:creationId xmlns:a16="http://schemas.microsoft.com/office/drawing/2014/main" id="{F8CF7EFE-5FDF-4243-A5A4-670A2E4528F0}"/>
              </a:ext>
            </a:extLst>
          </p:cNvPr>
          <p:cNvSpPr/>
          <p:nvPr/>
        </p:nvSpPr>
        <p:spPr>
          <a:xfrm>
            <a:off x="3260877" y="1718238"/>
            <a:ext cx="80681" cy="17590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Freeform 53">
            <a:extLst>
              <a:ext uri="{FF2B5EF4-FFF2-40B4-BE49-F238E27FC236}">
                <a16:creationId xmlns:a16="http://schemas.microsoft.com/office/drawing/2014/main" id="{0DEF0AD9-55E1-4264-A04E-4760C192F951}"/>
              </a:ext>
            </a:extLst>
          </p:cNvPr>
          <p:cNvSpPr/>
          <p:nvPr/>
        </p:nvSpPr>
        <p:spPr>
          <a:xfrm>
            <a:off x="2261271" y="1760622"/>
            <a:ext cx="223294" cy="228945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Donut 39">
            <a:extLst>
              <a:ext uri="{FF2B5EF4-FFF2-40B4-BE49-F238E27FC236}">
                <a16:creationId xmlns:a16="http://schemas.microsoft.com/office/drawing/2014/main" id="{77F2D254-78DF-41D7-BB13-46B1AA80D1A6}"/>
              </a:ext>
            </a:extLst>
          </p:cNvPr>
          <p:cNvSpPr/>
          <p:nvPr/>
        </p:nvSpPr>
        <p:spPr>
          <a:xfrm>
            <a:off x="3766911" y="996465"/>
            <a:ext cx="223885" cy="22388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YPH - SWIPE (ft. Dato Seri Vida) Official Music Video (end)">
            <a:hlinkClick r:id="" action="ppaction://media"/>
            <a:extLst>
              <a:ext uri="{FF2B5EF4-FFF2-40B4-BE49-F238E27FC236}">
                <a16:creationId xmlns:a16="http://schemas.microsoft.com/office/drawing/2014/main" id="{F6378E39-FE70-88AE-2DB9-7B849FBC1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070" y="138802"/>
            <a:ext cx="8773860" cy="65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YPH - SWIPE (ft. Dato Seri Vida) Official Music Vide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9FD7C15-DFA5-21EC-19A8-DF63BB50F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320" y="168239"/>
            <a:ext cx="8695360" cy="65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1087" y="358993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Agenda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B55C10-D30E-466F-B994-CF3832831EF7}"/>
              </a:ext>
            </a:extLst>
          </p:cNvPr>
          <p:cNvGrpSpPr/>
          <p:nvPr/>
        </p:nvGrpSpPr>
        <p:grpSpPr>
          <a:xfrm>
            <a:off x="5551684" y="1397331"/>
            <a:ext cx="5251076" cy="978029"/>
            <a:chOff x="6027067" y="1574253"/>
            <a:chExt cx="5251076" cy="9780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AA112E-DF29-4623-8E4E-2BB72177099F}"/>
                </a:ext>
              </a:extLst>
            </p:cNvPr>
            <p:cNvGrpSpPr/>
            <p:nvPr/>
          </p:nvGrpSpPr>
          <p:grpSpPr>
            <a:xfrm>
              <a:off x="6751979" y="1665529"/>
              <a:ext cx="4526164" cy="886753"/>
              <a:chOff x="6751979" y="1665529"/>
              <a:chExt cx="4526164" cy="88675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16715D-ED25-49AF-A719-7ACBC9667D4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Background, Problem Statements, Research Objectives &amp; Research Questions, Significance of the Study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3B38DE-4592-42DE-93A2-F7CFEB2674E5}"/>
                  </a:ext>
                </a:extLst>
              </p:cNvPr>
              <p:cNvSpPr txBox="1"/>
              <p:nvPr/>
            </p:nvSpPr>
            <p:spPr>
              <a:xfrm>
                <a:off x="6751979" y="1665529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Introduction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4CF14-ADDA-42EA-AB5B-1DB20E49AF6E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FFFF00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09F9CF-0518-402C-81DB-F376539F50C6}"/>
              </a:ext>
            </a:extLst>
          </p:cNvPr>
          <p:cNvGrpSpPr/>
          <p:nvPr/>
        </p:nvGrpSpPr>
        <p:grpSpPr>
          <a:xfrm>
            <a:off x="5551684" y="2556238"/>
            <a:ext cx="5251076" cy="1162695"/>
            <a:chOff x="6027067" y="1574253"/>
            <a:chExt cx="5251076" cy="11626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CD54AE-2640-4348-A38D-28C2D0B3B4CA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AA2565-697E-4C9C-90DF-DF69BCCBF13F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Undergraduate library users, </a:t>
                </a:r>
                <a:r>
                  <a:rPr lang="en-MY" altLang="ko-KR" sz="1200" dirty="0">
                    <a:solidFill>
                      <a:schemeClr val="bg1"/>
                    </a:solidFill>
                    <a:cs typeface="Arial" pitchFamily="34" charset="0"/>
                  </a:rPr>
                  <a:t>Undergraduate students' social media use, Library social media marketing, Students' social media needs and preferences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3CD760-54C8-4E9D-9C31-376575824E5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Related Literature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98D3-E2B5-4796-A504-2CE89BB716EA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FFFF00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62BF2A-6F03-42A7-8FCD-9B4425EC1D9D}"/>
              </a:ext>
            </a:extLst>
          </p:cNvPr>
          <p:cNvGrpSpPr/>
          <p:nvPr/>
        </p:nvGrpSpPr>
        <p:grpSpPr>
          <a:xfrm>
            <a:off x="5551684" y="3946501"/>
            <a:ext cx="5269548" cy="1134666"/>
            <a:chOff x="6027067" y="1805609"/>
            <a:chExt cx="5269548" cy="11346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19069D-B4F2-4D8A-A01F-E42FBE2B6305}"/>
                </a:ext>
              </a:extLst>
            </p:cNvPr>
            <p:cNvGrpSpPr/>
            <p:nvPr/>
          </p:nvGrpSpPr>
          <p:grpSpPr>
            <a:xfrm>
              <a:off x="6770059" y="1813618"/>
              <a:ext cx="4526556" cy="1126657"/>
              <a:chOff x="6770059" y="1813618"/>
              <a:chExt cx="4526556" cy="112665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86B730-D2CF-418A-9F4E-80676A8BB117}"/>
                  </a:ext>
                </a:extLst>
              </p:cNvPr>
              <p:cNvSpPr txBox="1"/>
              <p:nvPr/>
            </p:nvSpPr>
            <p:spPr>
              <a:xfrm>
                <a:off x="6788923" y="2663276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Elaboration Likelihood Model (ELM)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BB5561-E297-4153-99F6-535280286ABF}"/>
                  </a:ext>
                </a:extLst>
              </p:cNvPr>
              <p:cNvSpPr txBox="1"/>
              <p:nvPr/>
            </p:nvSpPr>
            <p:spPr>
              <a:xfrm>
                <a:off x="6770059" y="1813618"/>
                <a:ext cx="4507692" cy="923330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Theoretical and Research Framework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5EED2-59FE-44DF-AE89-F153E1C28F64}"/>
                </a:ext>
              </a:extLst>
            </p:cNvPr>
            <p:cNvSpPr txBox="1"/>
            <p:nvPr/>
          </p:nvSpPr>
          <p:spPr>
            <a:xfrm>
              <a:off x="6027067" y="180560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FFFF00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C8212F-3237-45CA-AEC4-F16E67168FA6}"/>
              </a:ext>
            </a:extLst>
          </p:cNvPr>
          <p:cNvGrpSpPr/>
          <p:nvPr/>
        </p:nvGrpSpPr>
        <p:grpSpPr>
          <a:xfrm>
            <a:off x="5570156" y="5201549"/>
            <a:ext cx="5251076" cy="978029"/>
            <a:chOff x="6045539" y="1901749"/>
            <a:chExt cx="5251076" cy="9780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211C38-7BFE-4E43-8912-9F7A2932AB8E}"/>
                </a:ext>
              </a:extLst>
            </p:cNvPr>
            <p:cNvGrpSpPr/>
            <p:nvPr/>
          </p:nvGrpSpPr>
          <p:grpSpPr>
            <a:xfrm>
              <a:off x="6770451" y="1993616"/>
              <a:ext cx="4526164" cy="886162"/>
              <a:chOff x="6770451" y="1993616"/>
              <a:chExt cx="4526164" cy="88616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666EC9-2562-48DE-9940-379DBD18624A}"/>
                  </a:ext>
                </a:extLst>
              </p:cNvPr>
              <p:cNvSpPr txBox="1"/>
              <p:nvPr/>
            </p:nvSpPr>
            <p:spPr>
              <a:xfrm>
                <a:off x="6788923" y="2418113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Research Design, Population and Sample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, Data Collection, Variable Measurement, Statistical Method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3236A9-A5F3-47C0-84F8-4B2301FA4B3F}"/>
                  </a:ext>
                </a:extLst>
              </p:cNvPr>
              <p:cNvSpPr txBox="1"/>
              <p:nvPr/>
            </p:nvSpPr>
            <p:spPr>
              <a:xfrm>
                <a:off x="6770451" y="1993616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Methodology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64649B-92D7-4214-96D9-6A05D20B4B80}"/>
                </a:ext>
              </a:extLst>
            </p:cNvPr>
            <p:cNvSpPr txBox="1"/>
            <p:nvPr/>
          </p:nvSpPr>
          <p:spPr>
            <a:xfrm>
              <a:off x="6045539" y="19017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FFFF00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BF935B-5539-6792-C047-50D45A3E4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val 104">
            <a:extLst>
              <a:ext uri="{FF2B5EF4-FFF2-40B4-BE49-F238E27FC236}">
                <a16:creationId xmlns:a16="http://schemas.microsoft.com/office/drawing/2014/main" id="{F615CB7A-2504-4DCC-B8EB-C1C1121085F7}"/>
              </a:ext>
            </a:extLst>
          </p:cNvPr>
          <p:cNvSpPr/>
          <p:nvPr/>
        </p:nvSpPr>
        <p:spPr>
          <a:xfrm>
            <a:off x="5802715" y="1421142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9090D96-9C57-4B27-B5BB-D1F14C0BD1A5}"/>
              </a:ext>
            </a:extLst>
          </p:cNvPr>
          <p:cNvSpPr/>
          <p:nvPr/>
        </p:nvSpPr>
        <p:spPr>
          <a:xfrm>
            <a:off x="5802715" y="2586804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3A0A877-F633-4B2F-A9AC-71E134A70664}"/>
              </a:ext>
            </a:extLst>
          </p:cNvPr>
          <p:cNvSpPr/>
          <p:nvPr/>
        </p:nvSpPr>
        <p:spPr>
          <a:xfrm>
            <a:off x="5802715" y="3752467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C2979E0-5288-4CAE-AC80-60BE356579ED}"/>
              </a:ext>
            </a:extLst>
          </p:cNvPr>
          <p:cNvSpPr/>
          <p:nvPr/>
        </p:nvSpPr>
        <p:spPr>
          <a:xfrm>
            <a:off x="5802715" y="4918129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FC761CE-5752-4AA6-8935-BDB15D63FC12}"/>
              </a:ext>
            </a:extLst>
          </p:cNvPr>
          <p:cNvGrpSpPr/>
          <p:nvPr/>
        </p:nvGrpSpPr>
        <p:grpSpPr>
          <a:xfrm>
            <a:off x="6645604" y="1201913"/>
            <a:ext cx="5373797" cy="868695"/>
            <a:chOff x="910639" y="2975794"/>
            <a:chExt cx="3709877" cy="217275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F39BFA8-9DF0-478A-85F3-57B1D0D91A57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Social Media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E946FD-A6FF-4BD2-A0E8-E8C05BC48C1E}"/>
                </a:ext>
              </a:extLst>
            </p:cNvPr>
            <p:cNvSpPr txBox="1"/>
            <p:nvPr/>
          </p:nvSpPr>
          <p:spPr>
            <a:xfrm>
              <a:off x="910639" y="3531964"/>
              <a:ext cx="3709877" cy="161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group of internet-based applications that build on the ideological and technological foundations of Web 2.0, allowing the </a:t>
              </a:r>
              <a:r>
                <a:rPr lang="en-MY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creation and exchange of user-generated content 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(Kaplan &amp;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Haenlein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2010)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B4E39B0-29D6-4B28-B094-B3FAB3212FA8}"/>
              </a:ext>
            </a:extLst>
          </p:cNvPr>
          <p:cNvGrpSpPr/>
          <p:nvPr/>
        </p:nvGrpSpPr>
        <p:grpSpPr>
          <a:xfrm>
            <a:off x="6645605" y="2367574"/>
            <a:ext cx="5251120" cy="868694"/>
            <a:chOff x="910640" y="2975794"/>
            <a:chExt cx="3625185" cy="2172749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0D05752-81FA-4101-9A60-F3DD7C253221}"/>
                </a:ext>
              </a:extLst>
            </p:cNvPr>
            <p:cNvSpPr txBox="1"/>
            <p:nvPr/>
          </p:nvSpPr>
          <p:spPr>
            <a:xfrm>
              <a:off x="910640" y="2975794"/>
              <a:ext cx="1847415" cy="7698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Social Media Application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C82C5A8-0B36-45F8-BFB0-A4850576B520}"/>
                </a:ext>
              </a:extLst>
            </p:cNvPr>
            <p:cNvSpPr txBox="1"/>
            <p:nvPr/>
          </p:nvSpPr>
          <p:spPr>
            <a:xfrm>
              <a:off x="910640" y="3531961"/>
              <a:ext cx="3625185" cy="161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Over the last 15 years, social media (SM) tools (websites and applications) have enabled boundary less </a:t>
              </a:r>
              <a:r>
                <a:rPr lang="en-MY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two-way communication 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between the content producer and the consumer (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Polger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&amp;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Sich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2019)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D76EE6C-A2A0-406E-B0A3-46D29005C638}"/>
              </a:ext>
            </a:extLst>
          </p:cNvPr>
          <p:cNvGrpSpPr/>
          <p:nvPr/>
        </p:nvGrpSpPr>
        <p:grpSpPr>
          <a:xfrm>
            <a:off x="6645605" y="3533236"/>
            <a:ext cx="4977190" cy="868694"/>
            <a:chOff x="910640" y="2975794"/>
            <a:chExt cx="3436074" cy="217274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763CAB-8355-4580-AFC5-C50A9360D618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Library Social Media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791DA14-2705-4244-9247-4813CF6C84C5}"/>
                </a:ext>
              </a:extLst>
            </p:cNvPr>
            <p:cNvSpPr txBox="1"/>
            <p:nvPr/>
          </p:nvSpPr>
          <p:spPr>
            <a:xfrm>
              <a:off x="910640" y="3531961"/>
              <a:ext cx="3436074" cy="161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Libraries use social media </a:t>
              </a:r>
              <a:r>
                <a:rPr lang="en-MY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diverse purposes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ranging from advertisement, marketing, promotion, collaboration, and  engagement (Del Bosque,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Mitola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Skarl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&amp; Heaton, 2017).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EEBDC6D-AFEC-4806-8C54-04FAB822E4AA}"/>
              </a:ext>
            </a:extLst>
          </p:cNvPr>
          <p:cNvGrpSpPr/>
          <p:nvPr/>
        </p:nvGrpSpPr>
        <p:grpSpPr>
          <a:xfrm>
            <a:off x="6645605" y="4698897"/>
            <a:ext cx="5251120" cy="868694"/>
            <a:chOff x="910640" y="2975794"/>
            <a:chExt cx="3625185" cy="217274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650E887-8C96-4920-A0BE-C9C2A7C2B105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University libraries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1702ED-D9BC-42CD-87BE-FF55A4BEB2F9}"/>
                </a:ext>
              </a:extLst>
            </p:cNvPr>
            <p:cNvSpPr txBox="1"/>
            <p:nvPr/>
          </p:nvSpPr>
          <p:spPr>
            <a:xfrm>
              <a:off x="910640" y="3531961"/>
              <a:ext cx="3625185" cy="161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Collaboration with customers and communities with potential for genuine </a:t>
              </a:r>
              <a:r>
                <a:rPr lang="en-MY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relationship building 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 well as a deeper understanding of customer needs (Winn,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Rivosecchi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Bjerke, &amp; </a:t>
              </a:r>
              <a:r>
                <a:rPr lang="en-MY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Groenendyk</a:t>
              </a:r>
              <a:r>
                <a:rPr lang="en-MY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2017).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5" name="Oval 21">
            <a:extLst>
              <a:ext uri="{FF2B5EF4-FFF2-40B4-BE49-F238E27FC236}">
                <a16:creationId xmlns:a16="http://schemas.microsoft.com/office/drawing/2014/main" id="{EEFAFC80-AA79-4126-B949-26D3E2E28C86}"/>
              </a:ext>
            </a:extLst>
          </p:cNvPr>
          <p:cNvSpPr>
            <a:spLocks noChangeAspect="1"/>
          </p:cNvSpPr>
          <p:nvPr/>
        </p:nvSpPr>
        <p:spPr>
          <a:xfrm rot="20700000">
            <a:off x="5937149" y="3921387"/>
            <a:ext cx="387594" cy="314845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6" name="Freeform 95">
            <a:extLst>
              <a:ext uri="{FF2B5EF4-FFF2-40B4-BE49-F238E27FC236}">
                <a16:creationId xmlns:a16="http://schemas.microsoft.com/office/drawing/2014/main" id="{F6268416-03AB-4ED8-9E4A-1DC1DF5279E7}"/>
              </a:ext>
            </a:extLst>
          </p:cNvPr>
          <p:cNvSpPr>
            <a:spLocks/>
          </p:cNvSpPr>
          <p:nvPr/>
        </p:nvSpPr>
        <p:spPr>
          <a:xfrm>
            <a:off x="5961659" y="1580085"/>
            <a:ext cx="338573" cy="338573"/>
          </a:xfrm>
          <a:custGeom>
            <a:avLst/>
            <a:gdLst/>
            <a:ahLst/>
            <a:cxnLst/>
            <a:rect l="l" t="t" r="r" b="b"/>
            <a:pathLst>
              <a:path w="2376266" h="2700265">
                <a:moveTo>
                  <a:pt x="1656387" y="1972892"/>
                </a:moveTo>
                <a:cubicBezTo>
                  <a:pt x="1611887" y="1973356"/>
                  <a:pt x="1563385" y="2005080"/>
                  <a:pt x="1534629" y="2057337"/>
                </a:cubicBezTo>
                <a:cubicBezTo>
                  <a:pt x="1496288" y="2127013"/>
                  <a:pt x="1507568" y="2206808"/>
                  <a:pt x="1559826" y="2235565"/>
                </a:cubicBezTo>
                <a:cubicBezTo>
                  <a:pt x="1612084" y="2264320"/>
                  <a:pt x="1685527" y="2231149"/>
                  <a:pt x="1723869" y="2161473"/>
                </a:cubicBezTo>
                <a:cubicBezTo>
                  <a:pt x="1762211" y="2091796"/>
                  <a:pt x="1750931" y="2012000"/>
                  <a:pt x="1698673" y="1983245"/>
                </a:cubicBezTo>
                <a:cubicBezTo>
                  <a:pt x="1685608" y="1976055"/>
                  <a:pt x="1671220" y="1972736"/>
                  <a:pt x="1656387" y="1972892"/>
                </a:cubicBezTo>
                <a:close/>
                <a:moveTo>
                  <a:pt x="312688" y="1634792"/>
                </a:moveTo>
                <a:cubicBezTo>
                  <a:pt x="281116" y="1626772"/>
                  <a:pt x="249981" y="1631172"/>
                  <a:pt x="226763" y="1649891"/>
                </a:cubicBezTo>
                <a:cubicBezTo>
                  <a:pt x="180329" y="1687329"/>
                  <a:pt x="183153" y="1767868"/>
                  <a:pt x="233071" y="1829780"/>
                </a:cubicBezTo>
                <a:cubicBezTo>
                  <a:pt x="282989" y="1891692"/>
                  <a:pt x="361097" y="1911533"/>
                  <a:pt x="407532" y="1874094"/>
                </a:cubicBezTo>
                <a:cubicBezTo>
                  <a:pt x="453966" y="1836657"/>
                  <a:pt x="451142" y="1756118"/>
                  <a:pt x="401224" y="1694205"/>
                </a:cubicBezTo>
                <a:cubicBezTo>
                  <a:pt x="376265" y="1663249"/>
                  <a:pt x="344258" y="1642811"/>
                  <a:pt x="312688" y="1634792"/>
                </a:cubicBezTo>
                <a:close/>
                <a:moveTo>
                  <a:pt x="1869299" y="1519920"/>
                </a:moveTo>
                <a:cubicBezTo>
                  <a:pt x="1824865" y="1522388"/>
                  <a:pt x="1777842" y="1556264"/>
                  <a:pt x="1751468" y="1609764"/>
                </a:cubicBezTo>
                <a:cubicBezTo>
                  <a:pt x="1716305" y="1681096"/>
                  <a:pt x="1731168" y="1760303"/>
                  <a:pt x="1784668" y="1786676"/>
                </a:cubicBezTo>
                <a:cubicBezTo>
                  <a:pt x="1838168" y="1813049"/>
                  <a:pt x="1910044" y="1776602"/>
                  <a:pt x="1945208" y="1705269"/>
                </a:cubicBezTo>
                <a:cubicBezTo>
                  <a:pt x="1980371" y="1633937"/>
                  <a:pt x="1965508" y="1554730"/>
                  <a:pt x="1912008" y="1528357"/>
                </a:cubicBezTo>
                <a:cubicBezTo>
                  <a:pt x="1898633" y="1521764"/>
                  <a:pt x="1884109" y="1519097"/>
                  <a:pt x="1869299" y="1519920"/>
                </a:cubicBezTo>
                <a:close/>
                <a:moveTo>
                  <a:pt x="741251" y="1329992"/>
                </a:moveTo>
                <a:cubicBezTo>
                  <a:pt x="709680" y="1321974"/>
                  <a:pt x="678544" y="1326372"/>
                  <a:pt x="655326" y="1345092"/>
                </a:cubicBezTo>
                <a:cubicBezTo>
                  <a:pt x="608892" y="1382530"/>
                  <a:pt x="611716" y="1463069"/>
                  <a:pt x="661634" y="1524981"/>
                </a:cubicBezTo>
                <a:cubicBezTo>
                  <a:pt x="711552" y="1586893"/>
                  <a:pt x="789660" y="1606734"/>
                  <a:pt x="836094" y="1569294"/>
                </a:cubicBezTo>
                <a:cubicBezTo>
                  <a:pt x="882529" y="1531856"/>
                  <a:pt x="879704" y="1451317"/>
                  <a:pt x="829787" y="1389406"/>
                </a:cubicBezTo>
                <a:cubicBezTo>
                  <a:pt x="804828" y="1358450"/>
                  <a:pt x="772822" y="1338012"/>
                  <a:pt x="741251" y="1329992"/>
                </a:cubicBezTo>
                <a:close/>
                <a:moveTo>
                  <a:pt x="2079316" y="1065457"/>
                </a:moveTo>
                <a:cubicBezTo>
                  <a:pt x="2035146" y="1070876"/>
                  <a:pt x="1990481" y="1107807"/>
                  <a:pt x="1967725" y="1162943"/>
                </a:cubicBezTo>
                <a:cubicBezTo>
                  <a:pt x="1937386" y="1236457"/>
                  <a:pt x="1957487" y="1314499"/>
                  <a:pt x="2012623" y="1337253"/>
                </a:cubicBezTo>
                <a:cubicBezTo>
                  <a:pt x="2067759" y="1360009"/>
                  <a:pt x="2137051" y="1318860"/>
                  <a:pt x="2167391" y="1245345"/>
                </a:cubicBezTo>
                <a:cubicBezTo>
                  <a:pt x="2197730" y="1171831"/>
                  <a:pt x="2177629" y="1093789"/>
                  <a:pt x="2122493" y="1071035"/>
                </a:cubicBezTo>
                <a:cubicBezTo>
                  <a:pt x="2108709" y="1065345"/>
                  <a:pt x="2094040" y="1063650"/>
                  <a:pt x="2079316" y="1065457"/>
                </a:cubicBezTo>
                <a:close/>
                <a:moveTo>
                  <a:pt x="0" y="654162"/>
                </a:moveTo>
                <a:lnTo>
                  <a:pt x="1082073" y="1244384"/>
                </a:lnTo>
                <a:lnTo>
                  <a:pt x="1121421" y="2700265"/>
                </a:lnTo>
                <a:lnTo>
                  <a:pt x="4918" y="1923139"/>
                </a:lnTo>
                <a:cubicBezTo>
                  <a:pt x="3279" y="1498508"/>
                  <a:pt x="1639" y="1073875"/>
                  <a:pt x="0" y="654162"/>
                </a:cubicBezTo>
                <a:close/>
                <a:moveTo>
                  <a:pt x="2375644" y="688592"/>
                </a:moveTo>
                <a:lnTo>
                  <a:pt x="2360889" y="1967406"/>
                </a:lnTo>
                <a:lnTo>
                  <a:pt x="1293570" y="2700265"/>
                </a:lnTo>
                <a:lnTo>
                  <a:pt x="1249303" y="1239466"/>
                </a:lnTo>
                <a:close/>
                <a:moveTo>
                  <a:pt x="1214923" y="371219"/>
                </a:moveTo>
                <a:cubicBezTo>
                  <a:pt x="1197013" y="368793"/>
                  <a:pt x="1177834" y="369067"/>
                  <a:pt x="1158247" y="372480"/>
                </a:cubicBezTo>
                <a:cubicBezTo>
                  <a:pt x="1079899" y="386133"/>
                  <a:pt x="1024686" y="444836"/>
                  <a:pt x="1034926" y="503598"/>
                </a:cubicBezTo>
                <a:cubicBezTo>
                  <a:pt x="1045165" y="562359"/>
                  <a:pt x="1116980" y="598927"/>
                  <a:pt x="1195328" y="585274"/>
                </a:cubicBezTo>
                <a:cubicBezTo>
                  <a:pt x="1273676" y="571621"/>
                  <a:pt x="1328889" y="512918"/>
                  <a:pt x="1318650" y="454156"/>
                </a:cubicBezTo>
                <a:cubicBezTo>
                  <a:pt x="1310970" y="410086"/>
                  <a:pt x="1268654" y="378499"/>
                  <a:pt x="1214923" y="371219"/>
                </a:cubicBezTo>
                <a:close/>
                <a:moveTo>
                  <a:pt x="1185985" y="0"/>
                </a:moveTo>
                <a:lnTo>
                  <a:pt x="2376266" y="506608"/>
                </a:lnTo>
                <a:lnTo>
                  <a:pt x="1161392" y="1101748"/>
                </a:lnTo>
                <a:lnTo>
                  <a:pt x="10460" y="4918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7" name="Isosceles Triangle 20">
            <a:extLst>
              <a:ext uri="{FF2B5EF4-FFF2-40B4-BE49-F238E27FC236}">
                <a16:creationId xmlns:a16="http://schemas.microsoft.com/office/drawing/2014/main" id="{ACA86F30-9B33-40FF-8B65-CB98AA63350A}"/>
              </a:ext>
            </a:extLst>
          </p:cNvPr>
          <p:cNvSpPr>
            <a:spLocks noChangeAspect="1"/>
          </p:cNvSpPr>
          <p:nvPr/>
        </p:nvSpPr>
        <p:spPr>
          <a:xfrm rot="8201235">
            <a:off x="5969462" y="5068309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8" name="Rounded Rectangle 1">
            <a:extLst>
              <a:ext uri="{FF2B5EF4-FFF2-40B4-BE49-F238E27FC236}">
                <a16:creationId xmlns:a16="http://schemas.microsoft.com/office/drawing/2014/main" id="{1F56A1DC-EF65-4E4D-873C-2A701FE79C0E}"/>
              </a:ext>
            </a:extLst>
          </p:cNvPr>
          <p:cNvSpPr>
            <a:spLocks noChangeAspect="1"/>
          </p:cNvSpPr>
          <p:nvPr/>
        </p:nvSpPr>
        <p:spPr>
          <a:xfrm>
            <a:off x="6030629" y="2750737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FF35C8-E4F2-43C5-A041-8C11451DE1B6}"/>
              </a:ext>
            </a:extLst>
          </p:cNvPr>
          <p:cNvGrpSpPr/>
          <p:nvPr/>
        </p:nvGrpSpPr>
        <p:grpSpPr>
          <a:xfrm>
            <a:off x="429329" y="1843405"/>
            <a:ext cx="4767790" cy="4167605"/>
            <a:chOff x="708739" y="1843405"/>
            <a:chExt cx="5797258" cy="5067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375281-19E2-4EAE-BA3C-17BB51117767}"/>
                </a:ext>
              </a:extLst>
            </p:cNvPr>
            <p:cNvGrpSpPr/>
            <p:nvPr/>
          </p:nvGrpSpPr>
          <p:grpSpPr>
            <a:xfrm>
              <a:off x="708739" y="1843405"/>
              <a:ext cx="5797258" cy="3093185"/>
              <a:chOff x="3101743" y="1853133"/>
              <a:chExt cx="5797258" cy="309318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AE6E9C5-77F0-4A8D-A1F6-213CE3C33CAC}"/>
                  </a:ext>
                </a:extLst>
              </p:cNvPr>
              <p:cNvGrpSpPr/>
              <p:nvPr/>
            </p:nvGrpSpPr>
            <p:grpSpPr>
              <a:xfrm rot="20177420">
                <a:off x="4412645" y="188559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10" name="Graphic 57">
                  <a:extLst>
                    <a:ext uri="{FF2B5EF4-FFF2-40B4-BE49-F238E27FC236}">
                      <a16:creationId xmlns:a16="http://schemas.microsoft.com/office/drawing/2014/main" id="{5FA007F6-98E3-45E5-99A6-55B09CFA359E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Graphic 71">
                  <a:extLst>
                    <a:ext uri="{FF2B5EF4-FFF2-40B4-BE49-F238E27FC236}">
                      <a16:creationId xmlns:a16="http://schemas.microsoft.com/office/drawing/2014/main" id="{EFBC3166-E370-487C-A218-FEDAB89D0D19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Graphic 85">
                  <a:extLst>
                    <a:ext uri="{FF2B5EF4-FFF2-40B4-BE49-F238E27FC236}">
                      <a16:creationId xmlns:a16="http://schemas.microsoft.com/office/drawing/2014/main" id="{66C55A84-13CA-455A-A281-188F5CD67A2F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03B8782-5BA8-42D3-AE46-CBC75BAB8082}"/>
                  </a:ext>
                </a:extLst>
              </p:cNvPr>
              <p:cNvGrpSpPr/>
              <p:nvPr/>
            </p:nvGrpSpPr>
            <p:grpSpPr>
              <a:xfrm rot="17400000">
                <a:off x="3470603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0" name="Graphic 57">
                  <a:extLst>
                    <a:ext uri="{FF2B5EF4-FFF2-40B4-BE49-F238E27FC236}">
                      <a16:creationId xmlns:a16="http://schemas.microsoft.com/office/drawing/2014/main" id="{75625B20-AA03-421B-9920-5FAFE1A69487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Graphic 71">
                  <a:extLst>
                    <a:ext uri="{FF2B5EF4-FFF2-40B4-BE49-F238E27FC236}">
                      <a16:creationId xmlns:a16="http://schemas.microsoft.com/office/drawing/2014/main" id="{4081FF9A-174F-4DAF-BF45-F9084D78B6D4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Graphic 85">
                  <a:extLst>
                    <a:ext uri="{FF2B5EF4-FFF2-40B4-BE49-F238E27FC236}">
                      <a16:creationId xmlns:a16="http://schemas.microsoft.com/office/drawing/2014/main" id="{E5CEBCAF-C5BF-4666-AC30-BEBE18D50F96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E58902D-F667-4A42-830E-42F67CD71507}"/>
                  </a:ext>
                </a:extLst>
              </p:cNvPr>
              <p:cNvGrpSpPr/>
              <p:nvPr/>
            </p:nvGrpSpPr>
            <p:grpSpPr>
              <a:xfrm rot="1422580" flipH="1">
                <a:off x="5800879" y="1853133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89" name="Graphic 57">
                  <a:extLst>
                    <a:ext uri="{FF2B5EF4-FFF2-40B4-BE49-F238E27FC236}">
                      <a16:creationId xmlns:a16="http://schemas.microsoft.com/office/drawing/2014/main" id="{5F435D04-D58C-4D65-8576-45933EB1F450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Graphic 71">
                  <a:extLst>
                    <a:ext uri="{FF2B5EF4-FFF2-40B4-BE49-F238E27FC236}">
                      <a16:creationId xmlns:a16="http://schemas.microsoft.com/office/drawing/2014/main" id="{85EB5F2D-C04E-4A78-88B6-B9B742F996F8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Graphic 85">
                  <a:extLst>
                    <a:ext uri="{FF2B5EF4-FFF2-40B4-BE49-F238E27FC236}">
                      <a16:creationId xmlns:a16="http://schemas.microsoft.com/office/drawing/2014/main" id="{F7F7A0A9-ADBA-4829-8C53-A7568BD77A65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C037357-58D0-403D-922F-E5AE52172A73}"/>
                  </a:ext>
                </a:extLst>
              </p:cNvPr>
              <p:cNvGrpSpPr/>
              <p:nvPr/>
            </p:nvGrpSpPr>
            <p:grpSpPr>
              <a:xfrm rot="4200000" flipH="1">
                <a:off x="6744461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9" name="Graphic 57">
                  <a:extLst>
                    <a:ext uri="{FF2B5EF4-FFF2-40B4-BE49-F238E27FC236}">
                      <a16:creationId xmlns:a16="http://schemas.microsoft.com/office/drawing/2014/main" id="{80586D6E-CEC2-48B1-AD09-E96700AEC3F4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Graphic 71">
                  <a:extLst>
                    <a:ext uri="{FF2B5EF4-FFF2-40B4-BE49-F238E27FC236}">
                      <a16:creationId xmlns:a16="http://schemas.microsoft.com/office/drawing/2014/main" id="{12FA98D3-10C6-4CC3-A581-3849BA0FE863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Graphic 85">
                  <a:extLst>
                    <a:ext uri="{FF2B5EF4-FFF2-40B4-BE49-F238E27FC236}">
                      <a16:creationId xmlns:a16="http://schemas.microsoft.com/office/drawing/2014/main" id="{DB4E5334-2C67-47C8-A77F-9272146FD664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A2ED83A-70F6-48DE-B575-FFC83B7D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052" y="3999050"/>
              <a:ext cx="207300" cy="207300"/>
            </a:xfrm>
            <a:custGeom>
              <a:avLst/>
              <a:gdLst>
                <a:gd name="connsiteX0" fmla="*/ 0 w 923925"/>
                <a:gd name="connsiteY0" fmla="*/ 461962 h 923925"/>
                <a:gd name="connsiteX1" fmla="*/ 0 w 923925"/>
                <a:gd name="connsiteY1" fmla="*/ 149542 h 923925"/>
                <a:gd name="connsiteX2" fmla="*/ 149543 w 923925"/>
                <a:gd name="connsiteY2" fmla="*/ 0 h 923925"/>
                <a:gd name="connsiteX3" fmla="*/ 774382 w 923925"/>
                <a:gd name="connsiteY3" fmla="*/ 0 h 923925"/>
                <a:gd name="connsiteX4" fmla="*/ 925830 w 923925"/>
                <a:gd name="connsiteY4" fmla="*/ 149542 h 923925"/>
                <a:gd name="connsiteX5" fmla="*/ 925830 w 923925"/>
                <a:gd name="connsiteY5" fmla="*/ 774382 h 923925"/>
                <a:gd name="connsiteX6" fmla="*/ 773430 w 923925"/>
                <a:gd name="connsiteY6" fmla="*/ 925830 h 923925"/>
                <a:gd name="connsiteX7" fmla="*/ 150495 w 923925"/>
                <a:gd name="connsiteY7" fmla="*/ 925830 h 923925"/>
                <a:gd name="connsiteX8" fmla="*/ 0 w 923925"/>
                <a:gd name="connsiteY8" fmla="*/ 774382 h 923925"/>
                <a:gd name="connsiteX9" fmla="*/ 0 w 923925"/>
                <a:gd name="connsiteY9" fmla="*/ 461962 h 923925"/>
                <a:gd name="connsiteX10" fmla="*/ 194310 w 923925"/>
                <a:gd name="connsiteY10" fmla="*/ 220027 h 923925"/>
                <a:gd name="connsiteX11" fmla="*/ 194310 w 923925"/>
                <a:gd name="connsiteY11" fmla="*/ 246698 h 923925"/>
                <a:gd name="connsiteX12" fmla="*/ 222885 w 923925"/>
                <a:gd name="connsiteY12" fmla="*/ 277178 h 923925"/>
                <a:gd name="connsiteX13" fmla="*/ 608648 w 923925"/>
                <a:gd name="connsiteY13" fmla="*/ 521970 h 923925"/>
                <a:gd name="connsiteX14" fmla="*/ 668655 w 923925"/>
                <a:gd name="connsiteY14" fmla="*/ 729615 h 923925"/>
                <a:gd name="connsiteX15" fmla="*/ 694373 w 923925"/>
                <a:gd name="connsiteY15" fmla="*/ 754380 h 923925"/>
                <a:gd name="connsiteX16" fmla="*/ 754380 w 923925"/>
                <a:gd name="connsiteY16" fmla="*/ 754380 h 923925"/>
                <a:gd name="connsiteX17" fmla="*/ 777240 w 923925"/>
                <a:gd name="connsiteY17" fmla="*/ 729615 h 923925"/>
                <a:gd name="connsiteX18" fmla="*/ 757238 w 923925"/>
                <a:gd name="connsiteY18" fmla="*/ 600075 h 923925"/>
                <a:gd name="connsiteX19" fmla="*/ 247650 w 923925"/>
                <a:gd name="connsiteY19" fmla="*/ 171450 h 923925"/>
                <a:gd name="connsiteX20" fmla="*/ 194310 w 923925"/>
                <a:gd name="connsiteY20" fmla="*/ 220027 h 923925"/>
                <a:gd name="connsiteX21" fmla="*/ 523875 w 923925"/>
                <a:gd name="connsiteY21" fmla="*/ 753428 h 923925"/>
                <a:gd name="connsiteX22" fmla="*/ 541973 w 923925"/>
                <a:gd name="connsiteY22" fmla="*/ 753428 h 923925"/>
                <a:gd name="connsiteX23" fmla="*/ 575310 w 923925"/>
                <a:gd name="connsiteY23" fmla="*/ 718185 h 923925"/>
                <a:gd name="connsiteX24" fmla="*/ 468630 w 923925"/>
                <a:gd name="connsiteY24" fmla="*/ 485775 h 923925"/>
                <a:gd name="connsiteX25" fmla="*/ 216218 w 923925"/>
                <a:gd name="connsiteY25" fmla="*/ 367665 h 923925"/>
                <a:gd name="connsiteX26" fmla="*/ 194310 w 923925"/>
                <a:gd name="connsiteY26" fmla="*/ 386715 h 923925"/>
                <a:gd name="connsiteX27" fmla="*/ 194310 w 923925"/>
                <a:gd name="connsiteY27" fmla="*/ 458153 h 923925"/>
                <a:gd name="connsiteX28" fmla="*/ 212407 w 923925"/>
                <a:gd name="connsiteY28" fmla="*/ 476250 h 923925"/>
                <a:gd name="connsiteX29" fmla="*/ 464820 w 923925"/>
                <a:gd name="connsiteY29" fmla="*/ 702945 h 923925"/>
                <a:gd name="connsiteX30" fmla="*/ 523875 w 923925"/>
                <a:gd name="connsiteY30" fmla="*/ 753428 h 923925"/>
                <a:gd name="connsiteX31" fmla="*/ 344805 w 923925"/>
                <a:gd name="connsiteY31" fmla="*/ 677228 h 923925"/>
                <a:gd name="connsiteX32" fmla="*/ 270510 w 923925"/>
                <a:gd name="connsiteY32" fmla="*/ 601028 h 923925"/>
                <a:gd name="connsiteX33" fmla="*/ 194310 w 923925"/>
                <a:gd name="connsiteY33" fmla="*/ 675323 h 923925"/>
                <a:gd name="connsiteX34" fmla="*/ 269557 w 923925"/>
                <a:gd name="connsiteY34" fmla="*/ 751523 h 923925"/>
                <a:gd name="connsiteX35" fmla="*/ 344805 w 923925"/>
                <a:gd name="connsiteY35" fmla="*/ 67722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3925" h="923925">
                  <a:moveTo>
                    <a:pt x="0" y="461962"/>
                  </a:moveTo>
                  <a:cubicBezTo>
                    <a:pt x="0" y="358140"/>
                    <a:pt x="0" y="253365"/>
                    <a:pt x="0" y="149542"/>
                  </a:cubicBezTo>
                  <a:cubicBezTo>
                    <a:pt x="0" y="60007"/>
                    <a:pt x="60007" y="0"/>
                    <a:pt x="149543" y="0"/>
                  </a:cubicBezTo>
                  <a:cubicBezTo>
                    <a:pt x="358140" y="0"/>
                    <a:pt x="565785" y="0"/>
                    <a:pt x="774382" y="0"/>
                  </a:cubicBezTo>
                  <a:cubicBezTo>
                    <a:pt x="862965" y="0"/>
                    <a:pt x="924877" y="60960"/>
                    <a:pt x="925830" y="149542"/>
                  </a:cubicBezTo>
                  <a:cubicBezTo>
                    <a:pt x="926782" y="358140"/>
                    <a:pt x="926782" y="565785"/>
                    <a:pt x="925830" y="774382"/>
                  </a:cubicBezTo>
                  <a:cubicBezTo>
                    <a:pt x="925830" y="864870"/>
                    <a:pt x="863918" y="925830"/>
                    <a:pt x="773430" y="925830"/>
                  </a:cubicBezTo>
                  <a:cubicBezTo>
                    <a:pt x="565785" y="925830"/>
                    <a:pt x="358140" y="925830"/>
                    <a:pt x="150495" y="925830"/>
                  </a:cubicBezTo>
                  <a:cubicBezTo>
                    <a:pt x="59055" y="925830"/>
                    <a:pt x="0" y="865823"/>
                    <a:pt x="0" y="774382"/>
                  </a:cubicBezTo>
                  <a:cubicBezTo>
                    <a:pt x="0" y="670560"/>
                    <a:pt x="0" y="566737"/>
                    <a:pt x="0" y="461962"/>
                  </a:cubicBezTo>
                  <a:close/>
                  <a:moveTo>
                    <a:pt x="194310" y="220027"/>
                  </a:moveTo>
                  <a:cubicBezTo>
                    <a:pt x="194310" y="228600"/>
                    <a:pt x="195263" y="238125"/>
                    <a:pt x="194310" y="246698"/>
                  </a:cubicBezTo>
                  <a:cubicBezTo>
                    <a:pt x="191452" y="268605"/>
                    <a:pt x="200977" y="275273"/>
                    <a:pt x="222885" y="277178"/>
                  </a:cubicBezTo>
                  <a:cubicBezTo>
                    <a:pt x="394335" y="290512"/>
                    <a:pt x="522923" y="374332"/>
                    <a:pt x="608648" y="521970"/>
                  </a:cubicBezTo>
                  <a:cubicBezTo>
                    <a:pt x="645795" y="585787"/>
                    <a:pt x="666750" y="655320"/>
                    <a:pt x="668655" y="729615"/>
                  </a:cubicBezTo>
                  <a:cubicBezTo>
                    <a:pt x="668655" y="746760"/>
                    <a:pt x="675323" y="755332"/>
                    <a:pt x="694373" y="754380"/>
                  </a:cubicBezTo>
                  <a:cubicBezTo>
                    <a:pt x="714375" y="753428"/>
                    <a:pt x="734377" y="753428"/>
                    <a:pt x="754380" y="754380"/>
                  </a:cubicBezTo>
                  <a:cubicBezTo>
                    <a:pt x="774382" y="755332"/>
                    <a:pt x="778193" y="746760"/>
                    <a:pt x="777240" y="729615"/>
                  </a:cubicBezTo>
                  <a:cubicBezTo>
                    <a:pt x="775335" y="685800"/>
                    <a:pt x="768668" y="641985"/>
                    <a:pt x="757238" y="600075"/>
                  </a:cubicBezTo>
                  <a:cubicBezTo>
                    <a:pt x="691515" y="364807"/>
                    <a:pt x="488632" y="192405"/>
                    <a:pt x="247650" y="171450"/>
                  </a:cubicBezTo>
                  <a:cubicBezTo>
                    <a:pt x="194310" y="165735"/>
                    <a:pt x="194310" y="165735"/>
                    <a:pt x="194310" y="220027"/>
                  </a:cubicBezTo>
                  <a:close/>
                  <a:moveTo>
                    <a:pt x="523875" y="753428"/>
                  </a:moveTo>
                  <a:cubicBezTo>
                    <a:pt x="529590" y="753428"/>
                    <a:pt x="535305" y="753428"/>
                    <a:pt x="541973" y="753428"/>
                  </a:cubicBezTo>
                  <a:cubicBezTo>
                    <a:pt x="577215" y="753428"/>
                    <a:pt x="579120" y="753428"/>
                    <a:pt x="575310" y="718185"/>
                  </a:cubicBezTo>
                  <a:cubicBezTo>
                    <a:pt x="566738" y="628650"/>
                    <a:pt x="530543" y="550545"/>
                    <a:pt x="468630" y="485775"/>
                  </a:cubicBezTo>
                  <a:cubicBezTo>
                    <a:pt x="400050" y="414337"/>
                    <a:pt x="314325" y="376237"/>
                    <a:pt x="216218" y="367665"/>
                  </a:cubicBezTo>
                  <a:cubicBezTo>
                    <a:pt x="201930" y="366712"/>
                    <a:pt x="193357" y="370523"/>
                    <a:pt x="194310" y="386715"/>
                  </a:cubicBezTo>
                  <a:cubicBezTo>
                    <a:pt x="195263" y="410528"/>
                    <a:pt x="195263" y="434340"/>
                    <a:pt x="194310" y="458153"/>
                  </a:cubicBezTo>
                  <a:cubicBezTo>
                    <a:pt x="193357" y="472440"/>
                    <a:pt x="200025" y="475298"/>
                    <a:pt x="212407" y="476250"/>
                  </a:cubicBezTo>
                  <a:cubicBezTo>
                    <a:pt x="340043" y="487680"/>
                    <a:pt x="441960" y="579120"/>
                    <a:pt x="464820" y="702945"/>
                  </a:cubicBezTo>
                  <a:cubicBezTo>
                    <a:pt x="475298" y="753428"/>
                    <a:pt x="475298" y="753428"/>
                    <a:pt x="523875" y="753428"/>
                  </a:cubicBezTo>
                  <a:close/>
                  <a:moveTo>
                    <a:pt x="344805" y="677228"/>
                  </a:moveTo>
                  <a:cubicBezTo>
                    <a:pt x="344805" y="634365"/>
                    <a:pt x="313373" y="601980"/>
                    <a:pt x="270510" y="601028"/>
                  </a:cubicBezTo>
                  <a:cubicBezTo>
                    <a:pt x="229552" y="600075"/>
                    <a:pt x="194310" y="634365"/>
                    <a:pt x="194310" y="675323"/>
                  </a:cubicBezTo>
                  <a:cubicBezTo>
                    <a:pt x="194310" y="719137"/>
                    <a:pt x="225743" y="751523"/>
                    <a:pt x="269557" y="751523"/>
                  </a:cubicBezTo>
                  <a:cubicBezTo>
                    <a:pt x="314325" y="750570"/>
                    <a:pt x="344805" y="720090"/>
                    <a:pt x="344805" y="67722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00F5F36-60D6-4DA8-A69B-7BEFEFF9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2682" y="3366135"/>
              <a:ext cx="351767" cy="351220"/>
            </a:xfrm>
            <a:custGeom>
              <a:avLst/>
              <a:gdLst>
                <a:gd name="connsiteX0" fmla="*/ 426005 w 929299"/>
                <a:gd name="connsiteY0" fmla="*/ 569594 h 927853"/>
                <a:gd name="connsiteX1" fmla="*/ 588882 w 929299"/>
                <a:gd name="connsiteY1" fmla="*/ 569594 h 927853"/>
                <a:gd name="connsiteX2" fmla="*/ 622220 w 929299"/>
                <a:gd name="connsiteY2" fmla="*/ 601979 h 927853"/>
                <a:gd name="connsiteX3" fmla="*/ 586977 w 929299"/>
                <a:gd name="connsiteY3" fmla="*/ 632459 h 927853"/>
                <a:gd name="connsiteX4" fmla="*/ 506967 w 929299"/>
                <a:gd name="connsiteY4" fmla="*/ 632459 h 927853"/>
                <a:gd name="connsiteX5" fmla="*/ 428862 w 929299"/>
                <a:gd name="connsiteY5" fmla="*/ 632459 h 927853"/>
                <a:gd name="connsiteX6" fmla="*/ 392667 w 929299"/>
                <a:gd name="connsiteY6" fmla="*/ 601027 h 927853"/>
                <a:gd name="connsiteX7" fmla="*/ 426005 w 929299"/>
                <a:gd name="connsiteY7" fmla="*/ 569594 h 927853"/>
                <a:gd name="connsiteX8" fmla="*/ 424100 w 929299"/>
                <a:gd name="connsiteY8" fmla="*/ 399097 h 927853"/>
                <a:gd name="connsiteX9" fmla="*/ 464104 w 929299"/>
                <a:gd name="connsiteY9" fmla="*/ 399097 h 927853"/>
                <a:gd name="connsiteX10" fmla="*/ 504110 w 929299"/>
                <a:gd name="connsiteY10" fmla="*/ 399097 h 927853"/>
                <a:gd name="connsiteX11" fmla="*/ 535542 w 929299"/>
                <a:gd name="connsiteY11" fmla="*/ 430530 h 927853"/>
                <a:gd name="connsiteX12" fmla="*/ 506015 w 929299"/>
                <a:gd name="connsiteY12" fmla="*/ 461010 h 927853"/>
                <a:gd name="connsiteX13" fmla="*/ 423147 w 929299"/>
                <a:gd name="connsiteY13" fmla="*/ 461010 h 927853"/>
                <a:gd name="connsiteX14" fmla="*/ 392667 w 929299"/>
                <a:gd name="connsiteY14" fmla="*/ 429577 h 927853"/>
                <a:gd name="connsiteX15" fmla="*/ 424100 w 929299"/>
                <a:gd name="connsiteY15" fmla="*/ 399097 h 927853"/>
                <a:gd name="connsiteX16" fmla="*/ 414575 w 929299"/>
                <a:gd name="connsiteY16" fmla="*/ 282893 h 927853"/>
                <a:gd name="connsiteX17" fmla="*/ 274557 w 929299"/>
                <a:gd name="connsiteY17" fmla="*/ 421005 h 927853"/>
                <a:gd name="connsiteX18" fmla="*/ 274557 w 929299"/>
                <a:gd name="connsiteY18" fmla="*/ 608648 h 927853"/>
                <a:gd name="connsiteX19" fmla="*/ 400287 w 929299"/>
                <a:gd name="connsiteY19" fmla="*/ 746760 h 927853"/>
                <a:gd name="connsiteX20" fmla="*/ 497442 w 929299"/>
                <a:gd name="connsiteY20" fmla="*/ 749618 h 927853"/>
                <a:gd name="connsiteX21" fmla="*/ 585072 w 929299"/>
                <a:gd name="connsiteY21" fmla="*/ 749618 h 927853"/>
                <a:gd name="connsiteX22" fmla="*/ 737472 w 929299"/>
                <a:gd name="connsiteY22" fmla="*/ 611505 h 927853"/>
                <a:gd name="connsiteX23" fmla="*/ 740330 w 929299"/>
                <a:gd name="connsiteY23" fmla="*/ 489585 h 927853"/>
                <a:gd name="connsiteX24" fmla="*/ 710802 w 929299"/>
                <a:gd name="connsiteY24" fmla="*/ 461962 h 927853"/>
                <a:gd name="connsiteX25" fmla="*/ 651747 w 929299"/>
                <a:gd name="connsiteY25" fmla="*/ 406718 h 927853"/>
                <a:gd name="connsiteX26" fmla="*/ 510777 w 929299"/>
                <a:gd name="connsiteY26" fmla="*/ 282893 h 927853"/>
                <a:gd name="connsiteX27" fmla="*/ 414575 w 929299"/>
                <a:gd name="connsiteY27" fmla="*/ 282893 h 927853"/>
                <a:gd name="connsiteX28" fmla="*/ 163115 w 929299"/>
                <a:gd name="connsiteY28" fmla="*/ 0 h 927853"/>
                <a:gd name="connsiteX29" fmla="*/ 767952 w 929299"/>
                <a:gd name="connsiteY29" fmla="*/ 0 h 927853"/>
                <a:gd name="connsiteX30" fmla="*/ 927972 w 929299"/>
                <a:gd name="connsiteY30" fmla="*/ 155257 h 927853"/>
                <a:gd name="connsiteX31" fmla="*/ 927020 w 929299"/>
                <a:gd name="connsiteY31" fmla="*/ 776287 h 927853"/>
                <a:gd name="connsiteX32" fmla="*/ 770810 w 929299"/>
                <a:gd name="connsiteY32" fmla="*/ 926782 h 927853"/>
                <a:gd name="connsiteX33" fmla="*/ 463152 w 929299"/>
                <a:gd name="connsiteY33" fmla="*/ 926782 h 927853"/>
                <a:gd name="connsiteX34" fmla="*/ 162162 w 929299"/>
                <a:gd name="connsiteY34" fmla="*/ 927735 h 927853"/>
                <a:gd name="connsiteX35" fmla="*/ 237 w 929299"/>
                <a:gd name="connsiteY35" fmla="*/ 771525 h 927853"/>
                <a:gd name="connsiteX36" fmla="*/ 1190 w 929299"/>
                <a:gd name="connsiteY36" fmla="*/ 155257 h 927853"/>
                <a:gd name="connsiteX37" fmla="*/ 163115 w 929299"/>
                <a:gd name="connsiteY37" fmla="*/ 0 h 92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9299" h="927853">
                  <a:moveTo>
                    <a:pt x="426005" y="569594"/>
                  </a:moveTo>
                  <a:cubicBezTo>
                    <a:pt x="480297" y="568642"/>
                    <a:pt x="534590" y="568642"/>
                    <a:pt x="588882" y="569594"/>
                  </a:cubicBezTo>
                  <a:cubicBezTo>
                    <a:pt x="608885" y="569594"/>
                    <a:pt x="622220" y="584834"/>
                    <a:pt x="622220" y="601979"/>
                  </a:cubicBezTo>
                  <a:cubicBezTo>
                    <a:pt x="621267" y="619124"/>
                    <a:pt x="606980" y="631507"/>
                    <a:pt x="586977" y="632459"/>
                  </a:cubicBezTo>
                  <a:cubicBezTo>
                    <a:pt x="560307" y="633412"/>
                    <a:pt x="533637" y="632459"/>
                    <a:pt x="506967" y="632459"/>
                  </a:cubicBezTo>
                  <a:cubicBezTo>
                    <a:pt x="481250" y="632459"/>
                    <a:pt x="454580" y="633412"/>
                    <a:pt x="428862" y="632459"/>
                  </a:cubicBezTo>
                  <a:cubicBezTo>
                    <a:pt x="406002" y="631507"/>
                    <a:pt x="392667" y="619124"/>
                    <a:pt x="392667" y="601027"/>
                  </a:cubicBezTo>
                  <a:cubicBezTo>
                    <a:pt x="392667" y="583882"/>
                    <a:pt x="405050" y="569594"/>
                    <a:pt x="426005" y="569594"/>
                  </a:cubicBezTo>
                  <a:close/>
                  <a:moveTo>
                    <a:pt x="424100" y="399097"/>
                  </a:moveTo>
                  <a:cubicBezTo>
                    <a:pt x="437435" y="398145"/>
                    <a:pt x="450770" y="399097"/>
                    <a:pt x="464104" y="399097"/>
                  </a:cubicBezTo>
                  <a:cubicBezTo>
                    <a:pt x="477440" y="399097"/>
                    <a:pt x="490775" y="398145"/>
                    <a:pt x="504110" y="399097"/>
                  </a:cubicBezTo>
                  <a:cubicBezTo>
                    <a:pt x="523160" y="401002"/>
                    <a:pt x="535542" y="411480"/>
                    <a:pt x="535542" y="430530"/>
                  </a:cubicBezTo>
                  <a:cubicBezTo>
                    <a:pt x="535542" y="448627"/>
                    <a:pt x="523160" y="460057"/>
                    <a:pt x="506015" y="461010"/>
                  </a:cubicBezTo>
                  <a:cubicBezTo>
                    <a:pt x="478392" y="462915"/>
                    <a:pt x="450770" y="462915"/>
                    <a:pt x="423147" y="461010"/>
                  </a:cubicBezTo>
                  <a:cubicBezTo>
                    <a:pt x="405050" y="459105"/>
                    <a:pt x="391715" y="448627"/>
                    <a:pt x="392667" y="429577"/>
                  </a:cubicBezTo>
                  <a:cubicBezTo>
                    <a:pt x="392667" y="409575"/>
                    <a:pt x="406002" y="400050"/>
                    <a:pt x="424100" y="399097"/>
                  </a:cubicBezTo>
                  <a:close/>
                  <a:moveTo>
                    <a:pt x="414575" y="282893"/>
                  </a:moveTo>
                  <a:cubicBezTo>
                    <a:pt x="338375" y="284798"/>
                    <a:pt x="276462" y="345757"/>
                    <a:pt x="274557" y="421005"/>
                  </a:cubicBezTo>
                  <a:cubicBezTo>
                    <a:pt x="272652" y="483870"/>
                    <a:pt x="272652" y="545782"/>
                    <a:pt x="274557" y="608648"/>
                  </a:cubicBezTo>
                  <a:cubicBezTo>
                    <a:pt x="276462" y="680085"/>
                    <a:pt x="330755" y="736282"/>
                    <a:pt x="400287" y="746760"/>
                  </a:cubicBezTo>
                  <a:cubicBezTo>
                    <a:pt x="434577" y="751523"/>
                    <a:pt x="469820" y="748665"/>
                    <a:pt x="497442" y="749618"/>
                  </a:cubicBezTo>
                  <a:cubicBezTo>
                    <a:pt x="531732" y="749618"/>
                    <a:pt x="558402" y="750570"/>
                    <a:pt x="585072" y="749618"/>
                  </a:cubicBezTo>
                  <a:cubicBezTo>
                    <a:pt x="670797" y="746760"/>
                    <a:pt x="726042" y="697230"/>
                    <a:pt x="737472" y="611505"/>
                  </a:cubicBezTo>
                  <a:cubicBezTo>
                    <a:pt x="742235" y="571500"/>
                    <a:pt x="739377" y="530543"/>
                    <a:pt x="740330" y="489585"/>
                  </a:cubicBezTo>
                  <a:cubicBezTo>
                    <a:pt x="741282" y="469582"/>
                    <a:pt x="729852" y="462915"/>
                    <a:pt x="710802" y="461962"/>
                  </a:cubicBezTo>
                  <a:cubicBezTo>
                    <a:pt x="660320" y="460057"/>
                    <a:pt x="658415" y="456248"/>
                    <a:pt x="651747" y="406718"/>
                  </a:cubicBezTo>
                  <a:cubicBezTo>
                    <a:pt x="642222" y="336232"/>
                    <a:pt x="582215" y="282893"/>
                    <a:pt x="510777" y="282893"/>
                  </a:cubicBezTo>
                  <a:cubicBezTo>
                    <a:pt x="478392" y="281940"/>
                    <a:pt x="446960" y="281940"/>
                    <a:pt x="414575" y="282893"/>
                  </a:cubicBezTo>
                  <a:close/>
                  <a:moveTo>
                    <a:pt x="163115" y="0"/>
                  </a:moveTo>
                  <a:cubicBezTo>
                    <a:pt x="365045" y="0"/>
                    <a:pt x="566022" y="0"/>
                    <a:pt x="767952" y="0"/>
                  </a:cubicBezTo>
                  <a:cubicBezTo>
                    <a:pt x="867012" y="952"/>
                    <a:pt x="927020" y="56198"/>
                    <a:pt x="927972" y="155257"/>
                  </a:cubicBezTo>
                  <a:cubicBezTo>
                    <a:pt x="929877" y="362903"/>
                    <a:pt x="929877" y="569595"/>
                    <a:pt x="927020" y="776287"/>
                  </a:cubicBezTo>
                  <a:cubicBezTo>
                    <a:pt x="926067" y="871537"/>
                    <a:pt x="866060" y="926782"/>
                    <a:pt x="770810" y="926782"/>
                  </a:cubicBezTo>
                  <a:cubicBezTo>
                    <a:pt x="668892" y="926782"/>
                    <a:pt x="566022" y="926782"/>
                    <a:pt x="463152" y="926782"/>
                  </a:cubicBezTo>
                  <a:cubicBezTo>
                    <a:pt x="363140" y="926782"/>
                    <a:pt x="262175" y="923925"/>
                    <a:pt x="162162" y="927735"/>
                  </a:cubicBezTo>
                  <a:cubicBezTo>
                    <a:pt x="84057" y="930593"/>
                    <a:pt x="237" y="882015"/>
                    <a:pt x="237" y="771525"/>
                  </a:cubicBezTo>
                  <a:cubicBezTo>
                    <a:pt x="237" y="565785"/>
                    <a:pt x="-715" y="360998"/>
                    <a:pt x="1190" y="155257"/>
                  </a:cubicBezTo>
                  <a:cubicBezTo>
                    <a:pt x="2142" y="55245"/>
                    <a:pt x="62150" y="0"/>
                    <a:pt x="16311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E16D2-EF8D-404C-AD48-448E47B2D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3744" y="4052977"/>
              <a:ext cx="352570" cy="351220"/>
            </a:xfrm>
            <a:custGeom>
              <a:avLst/>
              <a:gdLst>
                <a:gd name="connsiteX0" fmla="*/ 493305 w 930304"/>
                <a:gd name="connsiteY0" fmla="*/ 525380 h 926740"/>
                <a:gd name="connsiteX1" fmla="*/ 502115 w 930304"/>
                <a:gd name="connsiteY1" fmla="*/ 538358 h 926740"/>
                <a:gd name="connsiteX2" fmla="*/ 547835 w 930304"/>
                <a:gd name="connsiteY2" fmla="*/ 704093 h 926740"/>
                <a:gd name="connsiteX3" fmla="*/ 532596 w 930304"/>
                <a:gd name="connsiteY3" fmla="*/ 730763 h 926740"/>
                <a:gd name="connsiteX4" fmla="*/ 450681 w 930304"/>
                <a:gd name="connsiteY4" fmla="*/ 746003 h 926740"/>
                <a:gd name="connsiteX5" fmla="*/ 300185 w 930304"/>
                <a:gd name="connsiteY5" fmla="*/ 701235 h 926740"/>
                <a:gd name="connsiteX6" fmla="*/ 293518 w 930304"/>
                <a:gd name="connsiteY6" fmla="*/ 668850 h 926740"/>
                <a:gd name="connsiteX7" fmla="*/ 477350 w 930304"/>
                <a:gd name="connsiteY7" fmla="*/ 525975 h 926740"/>
                <a:gd name="connsiteX8" fmla="*/ 493305 w 930304"/>
                <a:gd name="connsiteY8" fmla="*/ 525380 h 926740"/>
                <a:gd name="connsiteX9" fmla="*/ 592603 w 930304"/>
                <a:gd name="connsiteY9" fmla="*/ 502163 h 926740"/>
                <a:gd name="connsiteX10" fmla="*/ 686901 w 930304"/>
                <a:gd name="connsiteY10" fmla="*/ 513593 h 926740"/>
                <a:gd name="connsiteX11" fmla="*/ 704046 w 930304"/>
                <a:gd name="connsiteY11" fmla="*/ 540263 h 926740"/>
                <a:gd name="connsiteX12" fmla="*/ 609748 w 930304"/>
                <a:gd name="connsiteY12" fmla="*/ 687901 h 926740"/>
                <a:gd name="connsiteX13" fmla="*/ 586888 w 930304"/>
                <a:gd name="connsiteY13" fmla="*/ 680281 h 926740"/>
                <a:gd name="connsiteX14" fmla="*/ 544978 w 930304"/>
                <a:gd name="connsiteY14" fmla="*/ 525976 h 926740"/>
                <a:gd name="connsiteX15" fmla="*/ 556408 w 930304"/>
                <a:gd name="connsiteY15" fmla="*/ 505973 h 926740"/>
                <a:gd name="connsiteX16" fmla="*/ 592603 w 930304"/>
                <a:gd name="connsiteY16" fmla="*/ 502163 h 926740"/>
                <a:gd name="connsiteX17" fmla="*/ 442108 w 930304"/>
                <a:gd name="connsiteY17" fmla="*/ 435488 h 926740"/>
                <a:gd name="connsiteX18" fmla="*/ 472587 w 930304"/>
                <a:gd name="connsiteY18" fmla="*/ 467873 h 926740"/>
                <a:gd name="connsiteX19" fmla="*/ 459252 w 930304"/>
                <a:gd name="connsiteY19" fmla="*/ 486923 h 926740"/>
                <a:gd name="connsiteX20" fmla="*/ 266847 w 930304"/>
                <a:gd name="connsiteY20" fmla="*/ 639323 h 926740"/>
                <a:gd name="connsiteX21" fmla="*/ 237320 w 930304"/>
                <a:gd name="connsiteY21" fmla="*/ 640276 h 926740"/>
                <a:gd name="connsiteX22" fmla="*/ 183027 w 930304"/>
                <a:gd name="connsiteY22" fmla="*/ 491686 h 926740"/>
                <a:gd name="connsiteX23" fmla="*/ 204935 w 930304"/>
                <a:gd name="connsiteY23" fmla="*/ 468826 h 926740"/>
                <a:gd name="connsiteX24" fmla="*/ 442108 w 930304"/>
                <a:gd name="connsiteY24" fmla="*/ 435488 h 926740"/>
                <a:gd name="connsiteX25" fmla="*/ 647133 w 930304"/>
                <a:gd name="connsiteY25" fmla="*/ 317259 h 926740"/>
                <a:gd name="connsiteX26" fmla="*/ 660230 w 930304"/>
                <a:gd name="connsiteY26" fmla="*/ 324046 h 926740"/>
                <a:gd name="connsiteX27" fmla="*/ 711665 w 930304"/>
                <a:gd name="connsiteY27" fmla="*/ 468826 h 926740"/>
                <a:gd name="connsiteX28" fmla="*/ 693567 w 930304"/>
                <a:gd name="connsiteY28" fmla="*/ 477398 h 926740"/>
                <a:gd name="connsiteX29" fmla="*/ 535452 w 930304"/>
                <a:gd name="connsiteY29" fmla="*/ 470731 h 926740"/>
                <a:gd name="connsiteX30" fmla="*/ 519260 w 930304"/>
                <a:gd name="connsiteY30" fmla="*/ 458348 h 926740"/>
                <a:gd name="connsiteX31" fmla="*/ 537357 w 930304"/>
                <a:gd name="connsiteY31" fmla="*/ 399293 h 926740"/>
                <a:gd name="connsiteX32" fmla="*/ 635465 w 930304"/>
                <a:gd name="connsiteY32" fmla="*/ 326903 h 926740"/>
                <a:gd name="connsiteX33" fmla="*/ 647133 w 930304"/>
                <a:gd name="connsiteY33" fmla="*/ 317259 h 926740"/>
                <a:gd name="connsiteX34" fmla="*/ 334475 w 930304"/>
                <a:gd name="connsiteY34" fmla="*/ 245226 h 926740"/>
                <a:gd name="connsiteX35" fmla="*/ 348762 w 930304"/>
                <a:gd name="connsiteY35" fmla="*/ 256418 h 926740"/>
                <a:gd name="connsiteX36" fmla="*/ 425915 w 930304"/>
                <a:gd name="connsiteY36" fmla="*/ 376433 h 926740"/>
                <a:gd name="connsiteX37" fmla="*/ 414484 w 930304"/>
                <a:gd name="connsiteY37" fmla="*/ 402150 h 926740"/>
                <a:gd name="connsiteX38" fmla="*/ 239224 w 930304"/>
                <a:gd name="connsiteY38" fmla="*/ 427868 h 926740"/>
                <a:gd name="connsiteX39" fmla="*/ 200172 w 930304"/>
                <a:gd name="connsiteY39" fmla="*/ 387863 h 926740"/>
                <a:gd name="connsiteX40" fmla="*/ 317330 w 930304"/>
                <a:gd name="connsiteY40" fmla="*/ 249750 h 926740"/>
                <a:gd name="connsiteX41" fmla="*/ 334475 w 930304"/>
                <a:gd name="connsiteY41" fmla="*/ 245226 h 926740"/>
                <a:gd name="connsiteX42" fmla="*/ 447822 w 930304"/>
                <a:gd name="connsiteY42" fmla="*/ 216413 h 926740"/>
                <a:gd name="connsiteX43" fmla="*/ 608795 w 930304"/>
                <a:gd name="connsiteY43" fmla="*/ 271658 h 926740"/>
                <a:gd name="connsiteX44" fmla="*/ 611652 w 930304"/>
                <a:gd name="connsiteY44" fmla="*/ 300233 h 926740"/>
                <a:gd name="connsiteX45" fmla="*/ 497352 w 930304"/>
                <a:gd name="connsiteY45" fmla="*/ 376433 h 926740"/>
                <a:gd name="connsiteX46" fmla="*/ 475445 w 930304"/>
                <a:gd name="connsiteY46" fmla="*/ 368813 h 926740"/>
                <a:gd name="connsiteX47" fmla="*/ 392577 w 930304"/>
                <a:gd name="connsiteY47" fmla="*/ 239273 h 926740"/>
                <a:gd name="connsiteX48" fmla="*/ 401150 w 930304"/>
                <a:gd name="connsiteY48" fmla="*/ 220223 h 926740"/>
                <a:gd name="connsiteX49" fmla="*/ 447822 w 930304"/>
                <a:gd name="connsiteY49" fmla="*/ 216413 h 926740"/>
                <a:gd name="connsiteX50" fmla="*/ 446870 w 930304"/>
                <a:gd name="connsiteY50" fmla="*/ 177361 h 926740"/>
                <a:gd name="connsiteX51" fmla="*/ 143975 w 930304"/>
                <a:gd name="connsiteY51" fmla="*/ 478351 h 926740"/>
                <a:gd name="connsiteX52" fmla="*/ 448775 w 930304"/>
                <a:gd name="connsiteY52" fmla="*/ 783151 h 926740"/>
                <a:gd name="connsiteX53" fmla="*/ 748813 w 930304"/>
                <a:gd name="connsiteY53" fmla="*/ 481208 h 926740"/>
                <a:gd name="connsiteX54" fmla="*/ 446870 w 930304"/>
                <a:gd name="connsiteY54" fmla="*/ 177361 h 926740"/>
                <a:gd name="connsiteX55" fmla="*/ 765005 w 930304"/>
                <a:gd name="connsiteY55" fmla="*/ 196 h 926740"/>
                <a:gd name="connsiteX56" fmla="*/ 928835 w 930304"/>
                <a:gd name="connsiteY56" fmla="*/ 163073 h 926740"/>
                <a:gd name="connsiteX57" fmla="*/ 928835 w 930304"/>
                <a:gd name="connsiteY57" fmla="*/ 551693 h 926740"/>
                <a:gd name="connsiteX58" fmla="*/ 925977 w 930304"/>
                <a:gd name="connsiteY58" fmla="*/ 789818 h 926740"/>
                <a:gd name="connsiteX59" fmla="*/ 778340 w 930304"/>
                <a:gd name="connsiteY59" fmla="*/ 926026 h 926740"/>
                <a:gd name="connsiteX60" fmla="*/ 151595 w 930304"/>
                <a:gd name="connsiteY60" fmla="*/ 926026 h 926740"/>
                <a:gd name="connsiteX61" fmla="*/ 1100 w 930304"/>
                <a:gd name="connsiteY61" fmla="*/ 770768 h 926740"/>
                <a:gd name="connsiteX62" fmla="*/ 1100 w 930304"/>
                <a:gd name="connsiteY62" fmla="*/ 157358 h 926740"/>
                <a:gd name="connsiteX63" fmla="*/ 111590 w 930304"/>
                <a:gd name="connsiteY63" fmla="*/ 4006 h 926740"/>
                <a:gd name="connsiteX64" fmla="*/ 153500 w 930304"/>
                <a:gd name="connsiteY64" fmla="*/ 1148 h 926740"/>
                <a:gd name="connsiteX65" fmla="*/ 465920 w 930304"/>
                <a:gd name="connsiteY65" fmla="*/ 1148 h 926740"/>
                <a:gd name="connsiteX66" fmla="*/ 765005 w 930304"/>
                <a:gd name="connsiteY66" fmla="*/ 196 h 92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30304" h="926740">
                  <a:moveTo>
                    <a:pt x="493305" y="525380"/>
                  </a:moveTo>
                  <a:cubicBezTo>
                    <a:pt x="497115" y="527642"/>
                    <a:pt x="499734" y="532167"/>
                    <a:pt x="502115" y="538358"/>
                  </a:cubicBezTo>
                  <a:cubicBezTo>
                    <a:pt x="521165" y="591698"/>
                    <a:pt x="537358" y="646943"/>
                    <a:pt x="547835" y="704093"/>
                  </a:cubicBezTo>
                  <a:cubicBezTo>
                    <a:pt x="550693" y="718380"/>
                    <a:pt x="545931" y="726000"/>
                    <a:pt x="532596" y="730763"/>
                  </a:cubicBezTo>
                  <a:cubicBezTo>
                    <a:pt x="504973" y="739335"/>
                    <a:pt x="476398" y="744098"/>
                    <a:pt x="450681" y="746003"/>
                  </a:cubicBezTo>
                  <a:cubicBezTo>
                    <a:pt x="394483" y="745050"/>
                    <a:pt x="344953" y="729810"/>
                    <a:pt x="300185" y="701235"/>
                  </a:cubicBezTo>
                  <a:cubicBezTo>
                    <a:pt x="285898" y="691710"/>
                    <a:pt x="283993" y="683138"/>
                    <a:pt x="293518" y="668850"/>
                  </a:cubicBezTo>
                  <a:cubicBezTo>
                    <a:pt x="339238" y="600270"/>
                    <a:pt x="402103" y="555503"/>
                    <a:pt x="477350" y="525975"/>
                  </a:cubicBezTo>
                  <a:cubicBezTo>
                    <a:pt x="484494" y="523118"/>
                    <a:pt x="489495" y="523118"/>
                    <a:pt x="493305" y="525380"/>
                  </a:cubicBezTo>
                  <a:close/>
                  <a:moveTo>
                    <a:pt x="592603" y="502163"/>
                  </a:moveTo>
                  <a:cubicBezTo>
                    <a:pt x="626893" y="504068"/>
                    <a:pt x="657373" y="506926"/>
                    <a:pt x="686901" y="513593"/>
                  </a:cubicBezTo>
                  <a:cubicBezTo>
                    <a:pt x="702140" y="517403"/>
                    <a:pt x="708808" y="523118"/>
                    <a:pt x="704046" y="540263"/>
                  </a:cubicBezTo>
                  <a:cubicBezTo>
                    <a:pt x="688805" y="600271"/>
                    <a:pt x="658326" y="649801"/>
                    <a:pt x="609748" y="687901"/>
                  </a:cubicBezTo>
                  <a:cubicBezTo>
                    <a:pt x="597365" y="697426"/>
                    <a:pt x="589746" y="697426"/>
                    <a:pt x="586888" y="680281"/>
                  </a:cubicBezTo>
                  <a:cubicBezTo>
                    <a:pt x="577363" y="627893"/>
                    <a:pt x="562123" y="576458"/>
                    <a:pt x="544978" y="525976"/>
                  </a:cubicBezTo>
                  <a:cubicBezTo>
                    <a:pt x="541168" y="513593"/>
                    <a:pt x="542121" y="506926"/>
                    <a:pt x="556408" y="505973"/>
                  </a:cubicBezTo>
                  <a:cubicBezTo>
                    <a:pt x="569743" y="505021"/>
                    <a:pt x="583078" y="503116"/>
                    <a:pt x="592603" y="502163"/>
                  </a:cubicBezTo>
                  <a:close/>
                  <a:moveTo>
                    <a:pt x="442108" y="435488"/>
                  </a:moveTo>
                  <a:cubicBezTo>
                    <a:pt x="467825" y="427868"/>
                    <a:pt x="464968" y="455491"/>
                    <a:pt x="472587" y="467873"/>
                  </a:cubicBezTo>
                  <a:cubicBezTo>
                    <a:pt x="481160" y="481208"/>
                    <a:pt x="467825" y="484066"/>
                    <a:pt x="459252" y="486923"/>
                  </a:cubicBezTo>
                  <a:cubicBezTo>
                    <a:pt x="378290" y="516451"/>
                    <a:pt x="315425" y="568838"/>
                    <a:pt x="266847" y="639323"/>
                  </a:cubicBezTo>
                  <a:cubicBezTo>
                    <a:pt x="255417" y="654563"/>
                    <a:pt x="248750" y="655516"/>
                    <a:pt x="237320" y="640276"/>
                  </a:cubicBezTo>
                  <a:cubicBezTo>
                    <a:pt x="206840" y="600271"/>
                    <a:pt x="183980" y="540263"/>
                    <a:pt x="183027" y="491686"/>
                  </a:cubicBezTo>
                  <a:cubicBezTo>
                    <a:pt x="181122" y="477398"/>
                    <a:pt x="186837" y="469778"/>
                    <a:pt x="204935" y="468826"/>
                  </a:cubicBezTo>
                  <a:cubicBezTo>
                    <a:pt x="284945" y="465968"/>
                    <a:pt x="364002" y="456443"/>
                    <a:pt x="442108" y="435488"/>
                  </a:cubicBezTo>
                  <a:close/>
                  <a:moveTo>
                    <a:pt x="647133" y="317259"/>
                  </a:moveTo>
                  <a:cubicBezTo>
                    <a:pt x="651181" y="315950"/>
                    <a:pt x="655468" y="317378"/>
                    <a:pt x="660230" y="324046"/>
                  </a:cubicBezTo>
                  <a:cubicBezTo>
                    <a:pt x="690710" y="365003"/>
                    <a:pt x="705950" y="411676"/>
                    <a:pt x="711665" y="468826"/>
                  </a:cubicBezTo>
                  <a:cubicBezTo>
                    <a:pt x="712617" y="476446"/>
                    <a:pt x="704997" y="479303"/>
                    <a:pt x="693567" y="477398"/>
                  </a:cubicBezTo>
                  <a:cubicBezTo>
                    <a:pt x="641180" y="468826"/>
                    <a:pt x="588792" y="465016"/>
                    <a:pt x="535452" y="470731"/>
                  </a:cubicBezTo>
                  <a:cubicBezTo>
                    <a:pt x="526880" y="471683"/>
                    <a:pt x="523070" y="465016"/>
                    <a:pt x="519260" y="458348"/>
                  </a:cubicBezTo>
                  <a:cubicBezTo>
                    <a:pt x="498305" y="419296"/>
                    <a:pt x="498305" y="419296"/>
                    <a:pt x="537357" y="399293"/>
                  </a:cubicBezTo>
                  <a:cubicBezTo>
                    <a:pt x="573552" y="380243"/>
                    <a:pt x="607842" y="357383"/>
                    <a:pt x="635465" y="326903"/>
                  </a:cubicBezTo>
                  <a:cubicBezTo>
                    <a:pt x="639275" y="322617"/>
                    <a:pt x="643085" y="318569"/>
                    <a:pt x="647133" y="317259"/>
                  </a:cubicBezTo>
                  <a:close/>
                  <a:moveTo>
                    <a:pt x="334475" y="245226"/>
                  </a:moveTo>
                  <a:cubicBezTo>
                    <a:pt x="339475" y="246178"/>
                    <a:pt x="343999" y="249750"/>
                    <a:pt x="348762" y="256418"/>
                  </a:cubicBezTo>
                  <a:cubicBezTo>
                    <a:pt x="375432" y="295470"/>
                    <a:pt x="401149" y="335475"/>
                    <a:pt x="425915" y="376433"/>
                  </a:cubicBezTo>
                  <a:cubicBezTo>
                    <a:pt x="435440" y="392625"/>
                    <a:pt x="430677" y="398340"/>
                    <a:pt x="414484" y="402150"/>
                  </a:cubicBezTo>
                  <a:cubicBezTo>
                    <a:pt x="353524" y="416438"/>
                    <a:pt x="291612" y="424058"/>
                    <a:pt x="239224" y="427868"/>
                  </a:cubicBezTo>
                  <a:cubicBezTo>
                    <a:pt x="184932" y="428820"/>
                    <a:pt x="184932" y="428820"/>
                    <a:pt x="200172" y="387863"/>
                  </a:cubicBezTo>
                  <a:cubicBezTo>
                    <a:pt x="222080" y="327855"/>
                    <a:pt x="262084" y="282135"/>
                    <a:pt x="317330" y="249750"/>
                  </a:cubicBezTo>
                  <a:cubicBezTo>
                    <a:pt x="323997" y="245940"/>
                    <a:pt x="329474" y="244273"/>
                    <a:pt x="334475" y="245226"/>
                  </a:cubicBezTo>
                  <a:close/>
                  <a:moveTo>
                    <a:pt x="447822" y="216413"/>
                  </a:moveTo>
                  <a:cubicBezTo>
                    <a:pt x="507830" y="216413"/>
                    <a:pt x="561170" y="235463"/>
                    <a:pt x="608795" y="271658"/>
                  </a:cubicBezTo>
                  <a:cubicBezTo>
                    <a:pt x="622130" y="281183"/>
                    <a:pt x="622130" y="288803"/>
                    <a:pt x="611652" y="300233"/>
                  </a:cubicBezTo>
                  <a:cubicBezTo>
                    <a:pt x="579267" y="334523"/>
                    <a:pt x="540215" y="358336"/>
                    <a:pt x="497352" y="376433"/>
                  </a:cubicBezTo>
                  <a:cubicBezTo>
                    <a:pt x="487827" y="380243"/>
                    <a:pt x="481160" y="378338"/>
                    <a:pt x="475445" y="368813"/>
                  </a:cubicBezTo>
                  <a:cubicBezTo>
                    <a:pt x="449727" y="324046"/>
                    <a:pt x="422105" y="280231"/>
                    <a:pt x="392577" y="239273"/>
                  </a:cubicBezTo>
                  <a:cubicBezTo>
                    <a:pt x="384005" y="227843"/>
                    <a:pt x="387815" y="223081"/>
                    <a:pt x="401150" y="220223"/>
                  </a:cubicBezTo>
                  <a:cubicBezTo>
                    <a:pt x="416390" y="217366"/>
                    <a:pt x="432582" y="216413"/>
                    <a:pt x="447822" y="216413"/>
                  </a:cubicBezTo>
                  <a:close/>
                  <a:moveTo>
                    <a:pt x="446870" y="177361"/>
                  </a:moveTo>
                  <a:cubicBezTo>
                    <a:pt x="279230" y="177361"/>
                    <a:pt x="144927" y="310711"/>
                    <a:pt x="143975" y="478351"/>
                  </a:cubicBezTo>
                  <a:cubicBezTo>
                    <a:pt x="143975" y="646943"/>
                    <a:pt x="280182" y="784103"/>
                    <a:pt x="448775" y="783151"/>
                  </a:cubicBezTo>
                  <a:cubicBezTo>
                    <a:pt x="613558" y="782198"/>
                    <a:pt x="749765" y="645991"/>
                    <a:pt x="748813" y="481208"/>
                  </a:cubicBezTo>
                  <a:cubicBezTo>
                    <a:pt x="749765" y="311663"/>
                    <a:pt x="615463" y="177361"/>
                    <a:pt x="446870" y="177361"/>
                  </a:cubicBezTo>
                  <a:close/>
                  <a:moveTo>
                    <a:pt x="765005" y="196"/>
                  </a:moveTo>
                  <a:cubicBezTo>
                    <a:pt x="849777" y="-3614"/>
                    <a:pt x="929788" y="47821"/>
                    <a:pt x="928835" y="163073"/>
                  </a:cubicBezTo>
                  <a:cubicBezTo>
                    <a:pt x="927883" y="292613"/>
                    <a:pt x="929788" y="422153"/>
                    <a:pt x="928835" y="551693"/>
                  </a:cubicBezTo>
                  <a:cubicBezTo>
                    <a:pt x="928835" y="631703"/>
                    <a:pt x="933597" y="710761"/>
                    <a:pt x="925977" y="789818"/>
                  </a:cubicBezTo>
                  <a:cubicBezTo>
                    <a:pt x="919310" y="873638"/>
                    <a:pt x="862160" y="926026"/>
                    <a:pt x="778340" y="926026"/>
                  </a:cubicBezTo>
                  <a:cubicBezTo>
                    <a:pt x="569742" y="926978"/>
                    <a:pt x="360192" y="926978"/>
                    <a:pt x="151595" y="926026"/>
                  </a:cubicBezTo>
                  <a:cubicBezTo>
                    <a:pt x="61107" y="926026"/>
                    <a:pt x="2052" y="866018"/>
                    <a:pt x="1100" y="770768"/>
                  </a:cubicBezTo>
                  <a:cubicBezTo>
                    <a:pt x="-805" y="566933"/>
                    <a:pt x="147" y="362146"/>
                    <a:pt x="1100" y="157358"/>
                  </a:cubicBezTo>
                  <a:cubicBezTo>
                    <a:pt x="1100" y="74491"/>
                    <a:pt x="42057" y="22103"/>
                    <a:pt x="111590" y="4006"/>
                  </a:cubicBezTo>
                  <a:cubicBezTo>
                    <a:pt x="124925" y="1148"/>
                    <a:pt x="139212" y="1148"/>
                    <a:pt x="153500" y="1148"/>
                  </a:cubicBezTo>
                  <a:cubicBezTo>
                    <a:pt x="257322" y="1148"/>
                    <a:pt x="362097" y="1148"/>
                    <a:pt x="465920" y="1148"/>
                  </a:cubicBezTo>
                  <a:cubicBezTo>
                    <a:pt x="565933" y="1148"/>
                    <a:pt x="665945" y="4006"/>
                    <a:pt x="765005" y="1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Rounded Rectangle 2">
              <a:extLst>
                <a:ext uri="{FF2B5EF4-FFF2-40B4-BE49-F238E27FC236}">
                  <a16:creationId xmlns:a16="http://schemas.microsoft.com/office/drawing/2014/main" id="{72E46098-011B-4A91-862E-DAFBB480EE50}"/>
                </a:ext>
              </a:extLst>
            </p:cNvPr>
            <p:cNvSpPr/>
            <p:nvPr/>
          </p:nvSpPr>
          <p:spPr>
            <a:xfrm>
              <a:off x="2961021" y="3425150"/>
              <a:ext cx="349911" cy="349911"/>
            </a:xfrm>
            <a:custGeom>
              <a:avLst/>
              <a:gdLst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338560 w 3960440"/>
                <a:gd name="connsiteY3" fmla="*/ 1981614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0440" h="3960000">
                  <a:moveTo>
                    <a:pt x="1979373" y="472350"/>
                  </a:moveTo>
                  <a:cubicBezTo>
                    <a:pt x="1228307" y="485871"/>
                    <a:pt x="850011" y="1078219"/>
                    <a:pt x="813783" y="1434034"/>
                  </a:cubicBezTo>
                  <a:cubicBezTo>
                    <a:pt x="787561" y="1781828"/>
                    <a:pt x="889690" y="2005359"/>
                    <a:pt x="1119009" y="2222584"/>
                  </a:cubicBezTo>
                  <a:cubicBezTo>
                    <a:pt x="1178964" y="2123026"/>
                    <a:pt x="1260199" y="1908547"/>
                    <a:pt x="1328015" y="1812920"/>
                  </a:cubicBezTo>
                  <a:cubicBezTo>
                    <a:pt x="1222115" y="1647651"/>
                    <a:pt x="1255483" y="1756375"/>
                    <a:pt x="1234998" y="1431771"/>
                  </a:cubicBezTo>
                  <a:cubicBezTo>
                    <a:pt x="1331609" y="922504"/>
                    <a:pt x="1719145" y="812633"/>
                    <a:pt x="2217373" y="891303"/>
                  </a:cubicBezTo>
                  <a:cubicBezTo>
                    <a:pt x="2693518" y="1016895"/>
                    <a:pt x="2787642" y="1344599"/>
                    <a:pt x="2783502" y="1606823"/>
                  </a:cubicBezTo>
                  <a:cubicBezTo>
                    <a:pt x="2771081" y="1743454"/>
                    <a:pt x="2679609" y="2064482"/>
                    <a:pt x="2456028" y="2225955"/>
                  </a:cubicBezTo>
                  <a:cubicBezTo>
                    <a:pt x="2192422" y="2399851"/>
                    <a:pt x="2004893" y="2209395"/>
                    <a:pt x="2026974" y="2018938"/>
                  </a:cubicBezTo>
                  <a:cubicBezTo>
                    <a:pt x="2072519" y="1810540"/>
                    <a:pt x="2086043" y="1754994"/>
                    <a:pt x="2135727" y="1554876"/>
                  </a:cubicBezTo>
                  <a:cubicBezTo>
                    <a:pt x="2195073" y="1382360"/>
                    <a:pt x="2084273" y="1259912"/>
                    <a:pt x="1915898" y="1219889"/>
                  </a:cubicBezTo>
                  <a:cubicBezTo>
                    <a:pt x="1750283" y="1186766"/>
                    <a:pt x="1626460" y="1331294"/>
                    <a:pt x="1589196" y="1434803"/>
                  </a:cubicBezTo>
                  <a:cubicBezTo>
                    <a:pt x="1499489" y="1732912"/>
                    <a:pt x="1614533" y="1824000"/>
                    <a:pt x="1574511" y="1939931"/>
                  </a:cubicBezTo>
                  <a:cubicBezTo>
                    <a:pt x="1332991" y="2671400"/>
                    <a:pt x="1220920" y="3468343"/>
                    <a:pt x="1339611" y="3487664"/>
                  </a:cubicBezTo>
                  <a:cubicBezTo>
                    <a:pt x="1434840" y="3497327"/>
                    <a:pt x="1730357" y="3129057"/>
                    <a:pt x="1887692" y="2422431"/>
                  </a:cubicBezTo>
                  <a:cubicBezTo>
                    <a:pt x="1985681" y="2531460"/>
                    <a:pt x="2093439" y="2747804"/>
                    <a:pt x="2336342" y="2720202"/>
                  </a:cubicBezTo>
                  <a:cubicBezTo>
                    <a:pt x="2693796" y="2666377"/>
                    <a:pt x="3092265" y="2401394"/>
                    <a:pt x="3176454" y="1627140"/>
                  </a:cubicBezTo>
                  <a:cubicBezTo>
                    <a:pt x="3254038" y="999456"/>
                    <a:pt x="2816023" y="430731"/>
                    <a:pt x="1979373" y="472350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8">
              <a:extLst>
                <a:ext uri="{FF2B5EF4-FFF2-40B4-BE49-F238E27FC236}">
                  <a16:creationId xmlns:a16="http://schemas.microsoft.com/office/drawing/2014/main" id="{25F735BE-24D5-4AA4-B326-13BFFC9C08BE}"/>
                </a:ext>
              </a:extLst>
            </p:cNvPr>
            <p:cNvSpPr/>
            <p:nvPr/>
          </p:nvSpPr>
          <p:spPr>
            <a:xfrm>
              <a:off x="4262433" y="2344205"/>
              <a:ext cx="519323" cy="519265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2">
              <a:extLst>
                <a:ext uri="{FF2B5EF4-FFF2-40B4-BE49-F238E27FC236}">
                  <a16:creationId xmlns:a16="http://schemas.microsoft.com/office/drawing/2014/main" id="{432DA876-42AF-424E-A413-BF8119BBCDB6}"/>
                </a:ext>
              </a:extLst>
            </p:cNvPr>
            <p:cNvSpPr/>
            <p:nvPr/>
          </p:nvSpPr>
          <p:spPr>
            <a:xfrm>
              <a:off x="2417042" y="2344205"/>
              <a:ext cx="519265" cy="519265"/>
            </a:xfrm>
            <a:custGeom>
              <a:avLst/>
              <a:gdLst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155131 w 3960000"/>
                <a:gd name="connsiteY16" fmla="*/ 1419365 h 3960000"/>
                <a:gd name="connsiteX17" fmla="*/ 3207849 w 3960000"/>
                <a:gd name="connsiteY17" fmla="*/ 1493166 h 3960000"/>
                <a:gd name="connsiteX18" fmla="*/ 3407333 w 3960000"/>
                <a:gd name="connsiteY18" fmla="*/ 1117847 h 3960000"/>
                <a:gd name="connsiteX19" fmla="*/ 3108461 w 3960000"/>
                <a:gd name="connsiteY19" fmla="*/ 1185086 h 3960000"/>
                <a:gd name="connsiteX20" fmla="*/ 3334650 w 3960000"/>
                <a:gd name="connsiteY20" fmla="*/ 883134 h 3960000"/>
                <a:gd name="connsiteX21" fmla="*/ 2995677 w 3960000"/>
                <a:gd name="connsiteY21" fmla="*/ 1008938 h 3960000"/>
                <a:gd name="connsiteX22" fmla="*/ 2538382 w 3960000"/>
                <a:gd name="connsiteY22" fmla="*/ 802616 h 3960000"/>
                <a:gd name="connsiteX23" fmla="*/ 308009 w 3960000"/>
                <a:gd name="connsiteY23" fmla="*/ 0 h 3960000"/>
                <a:gd name="connsiteX24" fmla="*/ 3651991 w 3960000"/>
                <a:gd name="connsiteY24" fmla="*/ 0 h 3960000"/>
                <a:gd name="connsiteX25" fmla="*/ 3960000 w 3960000"/>
                <a:gd name="connsiteY25" fmla="*/ 308009 h 3960000"/>
                <a:gd name="connsiteX26" fmla="*/ 3960000 w 3960000"/>
                <a:gd name="connsiteY26" fmla="*/ 3651991 h 3960000"/>
                <a:gd name="connsiteX27" fmla="*/ 3651991 w 3960000"/>
                <a:gd name="connsiteY27" fmla="*/ 3960000 h 3960000"/>
                <a:gd name="connsiteX28" fmla="*/ 308009 w 3960000"/>
                <a:gd name="connsiteY28" fmla="*/ 3960000 h 3960000"/>
                <a:gd name="connsiteX29" fmla="*/ 0 w 3960000"/>
                <a:gd name="connsiteY29" fmla="*/ 3651991 h 3960000"/>
                <a:gd name="connsiteX30" fmla="*/ 0 w 3960000"/>
                <a:gd name="connsiteY30" fmla="*/ 308009 h 3960000"/>
                <a:gd name="connsiteX31" fmla="*/ 308009 w 3960000"/>
                <a:gd name="connsiteY31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207849 w 3960000"/>
                <a:gd name="connsiteY16" fmla="*/ 1493166 h 3960000"/>
                <a:gd name="connsiteX17" fmla="*/ 3407333 w 3960000"/>
                <a:gd name="connsiteY17" fmla="*/ 1117847 h 3960000"/>
                <a:gd name="connsiteX18" fmla="*/ 3108461 w 3960000"/>
                <a:gd name="connsiteY18" fmla="*/ 1185086 h 3960000"/>
                <a:gd name="connsiteX19" fmla="*/ 3334650 w 3960000"/>
                <a:gd name="connsiteY19" fmla="*/ 883134 h 3960000"/>
                <a:gd name="connsiteX20" fmla="*/ 2995677 w 3960000"/>
                <a:gd name="connsiteY20" fmla="*/ 1008938 h 3960000"/>
                <a:gd name="connsiteX21" fmla="*/ 2538382 w 3960000"/>
                <a:gd name="connsiteY21" fmla="*/ 802616 h 3960000"/>
                <a:gd name="connsiteX22" fmla="*/ 308009 w 3960000"/>
                <a:gd name="connsiteY22" fmla="*/ 0 h 3960000"/>
                <a:gd name="connsiteX23" fmla="*/ 3651991 w 3960000"/>
                <a:gd name="connsiteY23" fmla="*/ 0 h 3960000"/>
                <a:gd name="connsiteX24" fmla="*/ 3960000 w 3960000"/>
                <a:gd name="connsiteY24" fmla="*/ 308009 h 3960000"/>
                <a:gd name="connsiteX25" fmla="*/ 3960000 w 3960000"/>
                <a:gd name="connsiteY25" fmla="*/ 3651991 h 3960000"/>
                <a:gd name="connsiteX26" fmla="*/ 3651991 w 3960000"/>
                <a:gd name="connsiteY26" fmla="*/ 3960000 h 3960000"/>
                <a:gd name="connsiteX27" fmla="*/ 308009 w 3960000"/>
                <a:gd name="connsiteY27" fmla="*/ 3960000 h 3960000"/>
                <a:gd name="connsiteX28" fmla="*/ 0 w 3960000"/>
                <a:gd name="connsiteY28" fmla="*/ 3651991 h 3960000"/>
                <a:gd name="connsiteX29" fmla="*/ 0 w 3960000"/>
                <a:gd name="connsiteY29" fmla="*/ 308009 h 3960000"/>
                <a:gd name="connsiteX30" fmla="*/ 308009 w 3960000"/>
                <a:gd name="connsiteY30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08461 w 3960000"/>
                <a:gd name="connsiteY17" fmla="*/ 1185086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0000" h="3960000">
                  <a:moveTo>
                    <a:pt x="3160999" y="1374274"/>
                  </a:moveTo>
                  <a:lnTo>
                    <a:pt x="3155132" y="1419362"/>
                  </a:lnTo>
                  <a:lnTo>
                    <a:pt x="3160999" y="1374274"/>
                  </a:lnTo>
                  <a:close/>
                  <a:moveTo>
                    <a:pt x="2496208" y="770986"/>
                  </a:moveTo>
                  <a:cubicBezTo>
                    <a:pt x="2113414" y="770986"/>
                    <a:pt x="1929581" y="1106902"/>
                    <a:pt x="1921633" y="1292845"/>
                  </a:cubicBezTo>
                  <a:cubicBezTo>
                    <a:pt x="1914712" y="1454769"/>
                    <a:pt x="1928136" y="1522392"/>
                    <a:pt x="1942445" y="1570340"/>
                  </a:cubicBezTo>
                  <a:cubicBezTo>
                    <a:pt x="1547199" y="1510736"/>
                    <a:pt x="1237189" y="1330681"/>
                    <a:pt x="815277" y="836121"/>
                  </a:cubicBezTo>
                  <a:cubicBezTo>
                    <a:pt x="618819" y="1229038"/>
                    <a:pt x="733086" y="1558961"/>
                    <a:pt x="965659" y="1735195"/>
                  </a:cubicBezTo>
                  <a:cubicBezTo>
                    <a:pt x="864541" y="1716416"/>
                    <a:pt x="662904" y="1695759"/>
                    <a:pt x="570453" y="1629310"/>
                  </a:cubicBezTo>
                  <a:cubicBezTo>
                    <a:pt x="597898" y="2016450"/>
                    <a:pt x="990931" y="2177657"/>
                    <a:pt x="1196057" y="2257108"/>
                  </a:cubicBezTo>
                  <a:cubicBezTo>
                    <a:pt x="1113718" y="2275887"/>
                    <a:pt x="943857" y="2321380"/>
                    <a:pt x="813848" y="2296824"/>
                  </a:cubicBezTo>
                  <a:cubicBezTo>
                    <a:pt x="926523" y="2634848"/>
                    <a:pt x="1326064" y="2611755"/>
                    <a:pt x="1486410" y="2607420"/>
                  </a:cubicBezTo>
                  <a:cubicBezTo>
                    <a:pt x="1297174" y="2749708"/>
                    <a:pt x="1000058" y="2795794"/>
                    <a:pt x="489408" y="2829018"/>
                  </a:cubicBezTo>
                  <a:cubicBezTo>
                    <a:pt x="914827" y="3139596"/>
                    <a:pt x="1734874" y="3242281"/>
                    <a:pt x="2062787" y="3146219"/>
                  </a:cubicBezTo>
                  <a:cubicBezTo>
                    <a:pt x="2763394" y="2903535"/>
                    <a:pt x="2915370" y="2621267"/>
                    <a:pt x="3074271" y="2105563"/>
                  </a:cubicBezTo>
                  <a:cubicBezTo>
                    <a:pt x="3173740" y="1733406"/>
                    <a:pt x="3145310" y="1648999"/>
                    <a:pt x="3207849" y="1493166"/>
                  </a:cubicBezTo>
                  <a:cubicBezTo>
                    <a:pt x="3270388" y="1337333"/>
                    <a:pt x="3414210" y="1276468"/>
                    <a:pt x="3449507" y="1170564"/>
                  </a:cubicBezTo>
                  <a:cubicBezTo>
                    <a:pt x="3349883" y="1192977"/>
                    <a:pt x="3252716" y="1239516"/>
                    <a:pt x="3140091" y="1227260"/>
                  </a:cubicBezTo>
                  <a:cubicBezTo>
                    <a:pt x="3219995" y="1183499"/>
                    <a:pt x="3274317" y="996523"/>
                    <a:pt x="3324107" y="851504"/>
                  </a:cubicBezTo>
                  <a:cubicBezTo>
                    <a:pt x="3215037" y="921165"/>
                    <a:pt x="3152155" y="998691"/>
                    <a:pt x="2995677" y="1008938"/>
                  </a:cubicBezTo>
                  <a:cubicBezTo>
                    <a:pt x="2884471" y="881691"/>
                    <a:pt x="2678487" y="770986"/>
                    <a:pt x="2496208" y="77098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E6A384FC-1990-4234-8CB4-4E1632F84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537" y="3600106"/>
              <a:ext cx="519265" cy="519265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00" name="Rounded Rectangle 10">
              <a:extLst>
                <a:ext uri="{FF2B5EF4-FFF2-40B4-BE49-F238E27FC236}">
                  <a16:creationId xmlns:a16="http://schemas.microsoft.com/office/drawing/2014/main" id="{3E1E5515-BBE7-49DD-AF9B-0756A7BB4BBB}"/>
                </a:ext>
              </a:extLst>
            </p:cNvPr>
            <p:cNvSpPr>
              <a:spLocks/>
            </p:cNvSpPr>
            <p:nvPr/>
          </p:nvSpPr>
          <p:spPr>
            <a:xfrm>
              <a:off x="3243239" y="4023905"/>
              <a:ext cx="207263" cy="207300"/>
            </a:xfrm>
            <a:custGeom>
              <a:avLst/>
              <a:gdLst/>
              <a:ahLst/>
              <a:cxnLst/>
              <a:rect l="l" t="t" r="r" b="b"/>
              <a:pathLst>
                <a:path w="3186824" h="3240000">
                  <a:moveTo>
                    <a:pt x="2141174" y="1384899"/>
                  </a:moveTo>
                  <a:lnTo>
                    <a:pt x="2141174" y="1528887"/>
                  </a:lnTo>
                  <a:lnTo>
                    <a:pt x="1997174" y="1528887"/>
                  </a:lnTo>
                  <a:lnTo>
                    <a:pt x="1997174" y="1744911"/>
                  </a:lnTo>
                  <a:lnTo>
                    <a:pt x="2141174" y="1744911"/>
                  </a:lnTo>
                  <a:lnTo>
                    <a:pt x="2141174" y="1888899"/>
                  </a:lnTo>
                  <a:lnTo>
                    <a:pt x="2357174" y="1888899"/>
                  </a:lnTo>
                  <a:lnTo>
                    <a:pt x="2357174" y="1744911"/>
                  </a:lnTo>
                  <a:lnTo>
                    <a:pt x="2501174" y="1744911"/>
                  </a:lnTo>
                  <a:lnTo>
                    <a:pt x="2501174" y="1528887"/>
                  </a:lnTo>
                  <a:lnTo>
                    <a:pt x="2357174" y="1528887"/>
                  </a:lnTo>
                  <a:lnTo>
                    <a:pt x="2357174" y="1384899"/>
                  </a:lnTo>
                  <a:close/>
                  <a:moveTo>
                    <a:pt x="1286582" y="1008157"/>
                  </a:moveTo>
                  <a:cubicBezTo>
                    <a:pt x="1148208" y="1006486"/>
                    <a:pt x="1009270" y="1051569"/>
                    <a:pt x="894997" y="1143711"/>
                  </a:cubicBezTo>
                  <a:cubicBezTo>
                    <a:pt x="666451" y="1327995"/>
                    <a:pt x="600947" y="1648602"/>
                    <a:pt x="738892" y="1907765"/>
                  </a:cubicBezTo>
                  <a:cubicBezTo>
                    <a:pt x="876837" y="2166928"/>
                    <a:pt x="1179371" y="2291639"/>
                    <a:pt x="1459875" y="2204971"/>
                  </a:cubicBezTo>
                  <a:cubicBezTo>
                    <a:pt x="1676459" y="2138053"/>
                    <a:pt x="1832801" y="1959669"/>
                    <a:pt x="1876637" y="1747242"/>
                  </a:cubicBezTo>
                  <a:lnTo>
                    <a:pt x="1879565" y="1747242"/>
                  </a:lnTo>
                  <a:lnTo>
                    <a:pt x="1879565" y="1728291"/>
                  </a:lnTo>
                  <a:cubicBezTo>
                    <a:pt x="1891883" y="1671800"/>
                    <a:pt x="1894168" y="1612713"/>
                    <a:pt x="1887545" y="1552862"/>
                  </a:cubicBezTo>
                  <a:lnTo>
                    <a:pt x="1879565" y="1553745"/>
                  </a:lnTo>
                  <a:lnTo>
                    <a:pt x="1879565" y="1531218"/>
                  </a:lnTo>
                  <a:lnTo>
                    <a:pt x="1231565" y="1531218"/>
                  </a:lnTo>
                  <a:lnTo>
                    <a:pt x="1231565" y="1747242"/>
                  </a:lnTo>
                  <a:lnTo>
                    <a:pt x="1565835" y="1747242"/>
                  </a:lnTo>
                  <a:cubicBezTo>
                    <a:pt x="1530201" y="1827940"/>
                    <a:pt x="1460959" y="1892348"/>
                    <a:pt x="1371795" y="1919897"/>
                  </a:cubicBezTo>
                  <a:cubicBezTo>
                    <a:pt x="1228031" y="1964316"/>
                    <a:pt x="1072976" y="1900399"/>
                    <a:pt x="1002277" y="1767573"/>
                  </a:cubicBezTo>
                  <a:cubicBezTo>
                    <a:pt x="931578" y="1634747"/>
                    <a:pt x="965150" y="1470429"/>
                    <a:pt x="1082284" y="1375980"/>
                  </a:cubicBezTo>
                  <a:cubicBezTo>
                    <a:pt x="1199418" y="1281531"/>
                    <a:pt x="1367118" y="1283556"/>
                    <a:pt x="1481937" y="1380807"/>
                  </a:cubicBezTo>
                  <a:lnTo>
                    <a:pt x="1674778" y="1153129"/>
                  </a:lnTo>
                  <a:cubicBezTo>
                    <a:pt x="1562764" y="1058254"/>
                    <a:pt x="1424955" y="1009828"/>
                    <a:pt x="1286582" y="1008157"/>
                  </a:cubicBezTo>
                  <a:close/>
                  <a:moveTo>
                    <a:pt x="293028" y="0"/>
                  </a:moveTo>
                  <a:lnTo>
                    <a:pt x="2893796" y="0"/>
                  </a:lnTo>
                  <a:cubicBezTo>
                    <a:pt x="3055631" y="0"/>
                    <a:pt x="3186824" y="131193"/>
                    <a:pt x="3186824" y="293028"/>
                  </a:cubicBezTo>
                  <a:lnTo>
                    <a:pt x="3186824" y="2946972"/>
                  </a:lnTo>
                  <a:cubicBezTo>
                    <a:pt x="3186824" y="3108807"/>
                    <a:pt x="3055631" y="3240000"/>
                    <a:pt x="2893796" y="3240000"/>
                  </a:cubicBezTo>
                  <a:lnTo>
                    <a:pt x="293028" y="3240000"/>
                  </a:lnTo>
                  <a:cubicBezTo>
                    <a:pt x="131193" y="3240000"/>
                    <a:pt x="0" y="3108807"/>
                    <a:pt x="0" y="2946972"/>
                  </a:cubicBezTo>
                  <a:lnTo>
                    <a:pt x="0" y="293028"/>
                  </a:lnTo>
                  <a:cubicBezTo>
                    <a:pt x="0" y="131193"/>
                    <a:pt x="131193" y="0"/>
                    <a:pt x="2930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1" name="Rounded Rectangle 1">
              <a:extLst>
                <a:ext uri="{FF2B5EF4-FFF2-40B4-BE49-F238E27FC236}">
                  <a16:creationId xmlns:a16="http://schemas.microsoft.com/office/drawing/2014/main" id="{2763C34D-53BB-4009-A034-E5B14FAB9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6045" y="4047896"/>
              <a:ext cx="369706" cy="369705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353873" y="744319"/>
                  </a:moveTo>
                  <a:cubicBezTo>
                    <a:pt x="1178332" y="744319"/>
                    <a:pt x="1087406" y="796788"/>
                    <a:pt x="1036028" y="1062163"/>
                  </a:cubicBezTo>
                  <a:lnTo>
                    <a:pt x="1045607" y="2336569"/>
                  </a:lnTo>
                  <a:cubicBezTo>
                    <a:pt x="1103001" y="2818885"/>
                    <a:pt x="1426013" y="3108291"/>
                    <a:pt x="1837234" y="3193792"/>
                  </a:cubicBezTo>
                  <a:cubicBezTo>
                    <a:pt x="1872334" y="3208215"/>
                    <a:pt x="1910797" y="3215681"/>
                    <a:pt x="1951004" y="3215681"/>
                  </a:cubicBezTo>
                  <a:lnTo>
                    <a:pt x="2606128" y="3215681"/>
                  </a:lnTo>
                  <a:cubicBezTo>
                    <a:pt x="2781668" y="3215681"/>
                    <a:pt x="2923972" y="3073377"/>
                    <a:pt x="2923972" y="2897837"/>
                  </a:cubicBezTo>
                  <a:cubicBezTo>
                    <a:pt x="2923972" y="2722297"/>
                    <a:pt x="2781668" y="2579993"/>
                    <a:pt x="2606128" y="2579993"/>
                  </a:cubicBezTo>
                  <a:lnTo>
                    <a:pt x="1988542" y="2579993"/>
                  </a:lnTo>
                  <a:cubicBezTo>
                    <a:pt x="1825168" y="2556513"/>
                    <a:pt x="1683745" y="2426764"/>
                    <a:pt x="1671717" y="2258106"/>
                  </a:cubicBezTo>
                  <a:lnTo>
                    <a:pt x="1671717" y="1984920"/>
                  </a:lnTo>
                  <a:lnTo>
                    <a:pt x="2606125" y="1984920"/>
                  </a:lnTo>
                  <a:cubicBezTo>
                    <a:pt x="2781665" y="1984920"/>
                    <a:pt x="2923969" y="1842616"/>
                    <a:pt x="2923969" y="1667076"/>
                  </a:cubicBezTo>
                  <a:cubicBezTo>
                    <a:pt x="2923969" y="1491536"/>
                    <a:pt x="2781665" y="1349232"/>
                    <a:pt x="2606125" y="1349232"/>
                  </a:cubicBezTo>
                  <a:lnTo>
                    <a:pt x="1671717" y="1349232"/>
                  </a:lnTo>
                  <a:lnTo>
                    <a:pt x="1671717" y="1062163"/>
                  </a:lnTo>
                  <a:cubicBezTo>
                    <a:pt x="1671717" y="886623"/>
                    <a:pt x="1529413" y="744319"/>
                    <a:pt x="1353873" y="744319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Rounded Rectangle 2">
              <a:extLst>
                <a:ext uri="{FF2B5EF4-FFF2-40B4-BE49-F238E27FC236}">
                  <a16:creationId xmlns:a16="http://schemas.microsoft.com/office/drawing/2014/main" id="{8756BC4A-6D05-40CF-B2CD-2BE27DBB4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9965" y="4304309"/>
              <a:ext cx="218211" cy="218210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784484" y="2487854"/>
                  </a:moveTo>
                  <a:cubicBezTo>
                    <a:pt x="2774989" y="2487391"/>
                    <a:pt x="2765365" y="2488860"/>
                    <a:pt x="2756439" y="2492301"/>
                  </a:cubicBezTo>
                  <a:cubicBezTo>
                    <a:pt x="2734854" y="2500620"/>
                    <a:pt x="2720969" y="2519027"/>
                    <a:pt x="2720969" y="2539323"/>
                  </a:cubicBezTo>
                  <a:lnTo>
                    <a:pt x="2718062" y="2539323"/>
                  </a:lnTo>
                  <a:lnTo>
                    <a:pt x="2718062" y="2636901"/>
                  </a:lnTo>
                  <a:lnTo>
                    <a:pt x="2844095" y="2636901"/>
                  </a:lnTo>
                  <a:lnTo>
                    <a:pt x="2844095" y="2547101"/>
                  </a:lnTo>
                  <a:lnTo>
                    <a:pt x="2840575" y="2546667"/>
                  </a:lnTo>
                  <a:cubicBezTo>
                    <a:pt x="2844038" y="2526031"/>
                    <a:pt x="2832667" y="2505637"/>
                    <a:pt x="2811763" y="2494994"/>
                  </a:cubicBezTo>
                  <a:cubicBezTo>
                    <a:pt x="2803348" y="2490709"/>
                    <a:pt x="2793980" y="2488316"/>
                    <a:pt x="2784484" y="2487854"/>
                  </a:cubicBezTo>
                  <a:close/>
                  <a:moveTo>
                    <a:pt x="2218919" y="2459568"/>
                  </a:moveTo>
                  <a:cubicBezTo>
                    <a:pt x="2198232" y="2462191"/>
                    <a:pt x="2177586" y="2476073"/>
                    <a:pt x="2165645" y="2505359"/>
                  </a:cubicBezTo>
                  <a:lnTo>
                    <a:pt x="2165645" y="2981896"/>
                  </a:lnTo>
                  <a:cubicBezTo>
                    <a:pt x="2176061" y="3034481"/>
                    <a:pt x="2243614" y="3053730"/>
                    <a:pt x="2282578" y="2996778"/>
                  </a:cubicBezTo>
                  <a:lnTo>
                    <a:pt x="2282578" y="2521099"/>
                  </a:lnTo>
                  <a:cubicBezTo>
                    <a:pt x="2287988" y="2482101"/>
                    <a:pt x="2253397" y="2455196"/>
                    <a:pt x="2218919" y="2459568"/>
                  </a:cubicBezTo>
                  <a:close/>
                  <a:moveTo>
                    <a:pt x="1724507" y="2341658"/>
                  </a:moveTo>
                  <a:lnTo>
                    <a:pt x="1886507" y="2341658"/>
                  </a:lnTo>
                  <a:lnTo>
                    <a:pt x="1886507" y="3157984"/>
                  </a:lnTo>
                  <a:lnTo>
                    <a:pt x="1724507" y="3157984"/>
                  </a:lnTo>
                  <a:lnTo>
                    <a:pt x="1724507" y="3071637"/>
                  </a:lnTo>
                  <a:cubicBezTo>
                    <a:pt x="1508936" y="3302583"/>
                    <a:pt x="1432071" y="3083964"/>
                    <a:pt x="1448980" y="3019402"/>
                  </a:cubicBezTo>
                  <a:cubicBezTo>
                    <a:pt x="1449173" y="3019371"/>
                    <a:pt x="1449367" y="3019341"/>
                    <a:pt x="1449560" y="3019310"/>
                  </a:cubicBezTo>
                  <a:lnTo>
                    <a:pt x="1449560" y="2341867"/>
                  </a:lnTo>
                  <a:lnTo>
                    <a:pt x="1611560" y="2341867"/>
                  </a:lnTo>
                  <a:lnTo>
                    <a:pt x="1611560" y="3005106"/>
                  </a:lnTo>
                  <a:cubicBezTo>
                    <a:pt x="1619060" y="3048622"/>
                    <a:pt x="1686890" y="2980715"/>
                    <a:pt x="1724507" y="2960399"/>
                  </a:cubicBezTo>
                  <a:close/>
                  <a:moveTo>
                    <a:pt x="2794634" y="2323257"/>
                  </a:moveTo>
                  <a:cubicBezTo>
                    <a:pt x="2833672" y="2325523"/>
                    <a:pt x="2872097" y="2337568"/>
                    <a:pt x="2905793" y="2359152"/>
                  </a:cubicBezTo>
                  <a:cubicBezTo>
                    <a:pt x="2968205" y="2399130"/>
                    <a:pt x="3005231" y="2465918"/>
                    <a:pt x="3003877" y="2536796"/>
                  </a:cubicBezTo>
                  <a:lnTo>
                    <a:pt x="3006095" y="2536796"/>
                  </a:lnTo>
                  <a:lnTo>
                    <a:pt x="3006095" y="2785572"/>
                  </a:lnTo>
                  <a:lnTo>
                    <a:pt x="2925095" y="2785572"/>
                  </a:lnTo>
                  <a:lnTo>
                    <a:pt x="2844095" y="2785572"/>
                  </a:lnTo>
                  <a:lnTo>
                    <a:pt x="2718062" y="2785572"/>
                  </a:lnTo>
                  <a:lnTo>
                    <a:pt x="2718062" y="2967727"/>
                  </a:lnTo>
                  <a:lnTo>
                    <a:pt x="2721583" y="2968162"/>
                  </a:lnTo>
                  <a:cubicBezTo>
                    <a:pt x="2718120" y="2988798"/>
                    <a:pt x="2729491" y="3009192"/>
                    <a:pt x="2750395" y="3019835"/>
                  </a:cubicBezTo>
                  <a:cubicBezTo>
                    <a:pt x="2767225" y="3028404"/>
                    <a:pt x="2787866" y="3029409"/>
                    <a:pt x="2805719" y="3022528"/>
                  </a:cubicBezTo>
                  <a:cubicBezTo>
                    <a:pt x="2827304" y="3014209"/>
                    <a:pt x="2841189" y="2995802"/>
                    <a:pt x="2841189" y="2975506"/>
                  </a:cubicBezTo>
                  <a:lnTo>
                    <a:pt x="2843676" y="2975506"/>
                  </a:lnTo>
                  <a:lnTo>
                    <a:pt x="2843676" y="2857044"/>
                  </a:lnTo>
                  <a:lnTo>
                    <a:pt x="3005676" y="2857044"/>
                  </a:lnTo>
                  <a:lnTo>
                    <a:pt x="3005676" y="2975506"/>
                  </a:lnTo>
                  <a:lnTo>
                    <a:pt x="3006096" y="2975506"/>
                  </a:lnTo>
                  <a:lnTo>
                    <a:pt x="3005676" y="2978387"/>
                  </a:lnTo>
                  <a:lnTo>
                    <a:pt x="3005676" y="2981431"/>
                  </a:lnTo>
                  <a:lnTo>
                    <a:pt x="3005233" y="2981431"/>
                  </a:lnTo>
                  <a:cubicBezTo>
                    <a:pt x="3003752" y="3060853"/>
                    <a:pt x="2956391" y="3132900"/>
                    <a:pt x="2882363" y="3168797"/>
                  </a:cubicBezTo>
                  <a:cubicBezTo>
                    <a:pt x="2810063" y="3203855"/>
                    <a:pt x="2723757" y="3198845"/>
                    <a:pt x="2656365" y="3155677"/>
                  </a:cubicBezTo>
                  <a:cubicBezTo>
                    <a:pt x="2604277" y="3122312"/>
                    <a:pt x="2569872" y="3070275"/>
                    <a:pt x="2559993" y="3012681"/>
                  </a:cubicBezTo>
                  <a:lnTo>
                    <a:pt x="2556062" y="3012681"/>
                  </a:lnTo>
                  <a:lnTo>
                    <a:pt x="2556062" y="2539323"/>
                  </a:lnTo>
                  <a:cubicBezTo>
                    <a:pt x="2556062" y="2457588"/>
                    <a:pt x="2603922" y="2382823"/>
                    <a:pt x="2679795" y="2346032"/>
                  </a:cubicBezTo>
                  <a:cubicBezTo>
                    <a:pt x="2715945" y="2328503"/>
                    <a:pt x="2755596" y="2320991"/>
                    <a:pt x="2794634" y="2323257"/>
                  </a:cubicBezTo>
                  <a:close/>
                  <a:moveTo>
                    <a:pt x="921754" y="2059382"/>
                  </a:moveTo>
                  <a:lnTo>
                    <a:pt x="1461754" y="2059382"/>
                  </a:lnTo>
                  <a:lnTo>
                    <a:pt x="1461754" y="2221382"/>
                  </a:lnTo>
                  <a:lnTo>
                    <a:pt x="1263754" y="2221382"/>
                  </a:lnTo>
                  <a:lnTo>
                    <a:pt x="1263754" y="3160488"/>
                  </a:lnTo>
                  <a:lnTo>
                    <a:pt x="1101754" y="3160488"/>
                  </a:lnTo>
                  <a:lnTo>
                    <a:pt x="1101754" y="2221382"/>
                  </a:lnTo>
                  <a:lnTo>
                    <a:pt x="921754" y="2221382"/>
                  </a:lnTo>
                  <a:close/>
                  <a:moveTo>
                    <a:pt x="2003645" y="2056877"/>
                  </a:moveTo>
                  <a:lnTo>
                    <a:pt x="2165645" y="2056877"/>
                  </a:lnTo>
                  <a:lnTo>
                    <a:pt x="2165645" y="2406047"/>
                  </a:lnTo>
                  <a:cubicBezTo>
                    <a:pt x="2295483" y="2259477"/>
                    <a:pt x="2455251" y="2328666"/>
                    <a:pt x="2444578" y="2520484"/>
                  </a:cubicBezTo>
                  <a:cubicBezTo>
                    <a:pt x="2454106" y="2682617"/>
                    <a:pt x="2444578" y="2839987"/>
                    <a:pt x="2444578" y="2999738"/>
                  </a:cubicBezTo>
                  <a:cubicBezTo>
                    <a:pt x="2437328" y="3271827"/>
                    <a:pt x="2180048" y="3158151"/>
                    <a:pt x="2165645" y="3094482"/>
                  </a:cubicBezTo>
                  <a:lnTo>
                    <a:pt x="2165645" y="3157983"/>
                  </a:lnTo>
                  <a:lnTo>
                    <a:pt x="2003645" y="3157983"/>
                  </a:lnTo>
                  <a:close/>
                  <a:moveTo>
                    <a:pt x="1082145" y="1835984"/>
                  </a:moveTo>
                  <a:cubicBezTo>
                    <a:pt x="901872" y="1835984"/>
                    <a:pt x="755732" y="1982124"/>
                    <a:pt x="755732" y="2162397"/>
                  </a:cubicBezTo>
                  <a:lnTo>
                    <a:pt x="755732" y="3086444"/>
                  </a:lnTo>
                  <a:cubicBezTo>
                    <a:pt x="755732" y="3266717"/>
                    <a:pt x="901872" y="3412857"/>
                    <a:pt x="1082145" y="3412857"/>
                  </a:cubicBezTo>
                  <a:lnTo>
                    <a:pt x="2845706" y="3412857"/>
                  </a:lnTo>
                  <a:cubicBezTo>
                    <a:pt x="3025979" y="3412857"/>
                    <a:pt x="3172119" y="3266717"/>
                    <a:pt x="3172119" y="3086444"/>
                  </a:cubicBezTo>
                  <a:lnTo>
                    <a:pt x="3172119" y="2162397"/>
                  </a:lnTo>
                  <a:cubicBezTo>
                    <a:pt x="3172119" y="1982124"/>
                    <a:pt x="3025979" y="1835984"/>
                    <a:pt x="2845706" y="1835984"/>
                  </a:cubicBezTo>
                  <a:close/>
                  <a:moveTo>
                    <a:pt x="1918669" y="998231"/>
                  </a:moveTo>
                  <a:cubicBezTo>
                    <a:pt x="1949783" y="998231"/>
                    <a:pt x="1975005" y="1022442"/>
                    <a:pt x="1975005" y="1052309"/>
                  </a:cubicBezTo>
                  <a:cubicBezTo>
                    <a:pt x="1975005" y="1200582"/>
                    <a:pt x="1975004" y="1348856"/>
                    <a:pt x="1975004" y="1497129"/>
                  </a:cubicBezTo>
                  <a:cubicBezTo>
                    <a:pt x="1975004" y="1526996"/>
                    <a:pt x="1949782" y="1551207"/>
                    <a:pt x="1918668" y="1551207"/>
                  </a:cubicBezTo>
                  <a:lnTo>
                    <a:pt x="1918669" y="1551206"/>
                  </a:lnTo>
                  <a:cubicBezTo>
                    <a:pt x="1887555" y="1551206"/>
                    <a:pt x="1862333" y="1526995"/>
                    <a:pt x="1862333" y="1497128"/>
                  </a:cubicBezTo>
                  <a:lnTo>
                    <a:pt x="1862333" y="1052309"/>
                  </a:lnTo>
                  <a:cubicBezTo>
                    <a:pt x="1862333" y="1022442"/>
                    <a:pt x="1887555" y="998231"/>
                    <a:pt x="1918669" y="998231"/>
                  </a:cubicBezTo>
                  <a:close/>
                  <a:moveTo>
                    <a:pt x="2539373" y="865097"/>
                  </a:moveTo>
                  <a:lnTo>
                    <a:pt x="2539373" y="1483838"/>
                  </a:lnTo>
                  <a:cubicBezTo>
                    <a:pt x="2501756" y="1504154"/>
                    <a:pt x="2433926" y="1572061"/>
                    <a:pt x="2426426" y="1528545"/>
                  </a:cubicBezTo>
                  <a:lnTo>
                    <a:pt x="2426426" y="865306"/>
                  </a:lnTo>
                  <a:lnTo>
                    <a:pt x="2264426" y="865306"/>
                  </a:lnTo>
                  <a:lnTo>
                    <a:pt x="2264426" y="1542749"/>
                  </a:lnTo>
                  <a:cubicBezTo>
                    <a:pt x="2264233" y="1542780"/>
                    <a:pt x="2264039" y="1542810"/>
                    <a:pt x="2263846" y="1542841"/>
                  </a:cubicBezTo>
                  <a:cubicBezTo>
                    <a:pt x="2246937" y="1607403"/>
                    <a:pt x="2323802" y="1826022"/>
                    <a:pt x="2539373" y="1595076"/>
                  </a:cubicBezTo>
                  <a:lnTo>
                    <a:pt x="2539373" y="1681423"/>
                  </a:lnTo>
                  <a:lnTo>
                    <a:pt x="2701373" y="1681423"/>
                  </a:lnTo>
                  <a:lnTo>
                    <a:pt x="2701373" y="865097"/>
                  </a:lnTo>
                  <a:close/>
                  <a:moveTo>
                    <a:pt x="1918668" y="840143"/>
                  </a:moveTo>
                  <a:cubicBezTo>
                    <a:pt x="1799361" y="840143"/>
                    <a:pt x="1702644" y="932984"/>
                    <a:pt x="1702644" y="1047509"/>
                  </a:cubicBezTo>
                  <a:lnTo>
                    <a:pt x="1702644" y="1501930"/>
                  </a:lnTo>
                  <a:cubicBezTo>
                    <a:pt x="1702644" y="1616455"/>
                    <a:pt x="1799361" y="1709295"/>
                    <a:pt x="1918668" y="1709295"/>
                  </a:cubicBezTo>
                  <a:cubicBezTo>
                    <a:pt x="2037975" y="1709295"/>
                    <a:pt x="2134692" y="1616455"/>
                    <a:pt x="2134692" y="1501930"/>
                  </a:cubicBezTo>
                  <a:lnTo>
                    <a:pt x="2134692" y="1047509"/>
                  </a:lnTo>
                  <a:cubicBezTo>
                    <a:pt x="2134692" y="932984"/>
                    <a:pt x="2037975" y="840143"/>
                    <a:pt x="1918668" y="840143"/>
                  </a:cubicBezTo>
                  <a:close/>
                  <a:moveTo>
                    <a:pt x="1544554" y="609793"/>
                  </a:moveTo>
                  <a:lnTo>
                    <a:pt x="1425758" y="1008757"/>
                  </a:lnTo>
                  <a:lnTo>
                    <a:pt x="1311048" y="623516"/>
                  </a:lnTo>
                  <a:lnTo>
                    <a:pt x="1152958" y="623516"/>
                  </a:lnTo>
                  <a:lnTo>
                    <a:pt x="1345929" y="1271588"/>
                  </a:lnTo>
                  <a:lnTo>
                    <a:pt x="1347249" y="1271588"/>
                  </a:lnTo>
                  <a:lnTo>
                    <a:pt x="1347249" y="1698532"/>
                  </a:lnTo>
                  <a:lnTo>
                    <a:pt x="1509249" y="1698532"/>
                  </a:lnTo>
                  <a:lnTo>
                    <a:pt x="1509249" y="1257865"/>
                  </a:lnTo>
                  <a:lnTo>
                    <a:pt x="1509673" y="1257865"/>
                  </a:lnTo>
                  <a:lnTo>
                    <a:pt x="1702644" y="609793"/>
                  </a:ln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3" name="Rounded Rectangle 9">
              <a:extLst>
                <a:ext uri="{FF2B5EF4-FFF2-40B4-BE49-F238E27FC236}">
                  <a16:creationId xmlns:a16="http://schemas.microsoft.com/office/drawing/2014/main" id="{0839C8FB-69B8-445E-8244-7B4D679C0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107" y="4312028"/>
              <a:ext cx="218235" cy="218210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687947" y="1482692"/>
                  </a:moveTo>
                  <a:cubicBezTo>
                    <a:pt x="1926534" y="1482692"/>
                    <a:pt x="2119947" y="1676105"/>
                    <a:pt x="2119947" y="1914692"/>
                  </a:cubicBezTo>
                  <a:cubicBezTo>
                    <a:pt x="2119947" y="2153279"/>
                    <a:pt x="1926534" y="2346692"/>
                    <a:pt x="1687947" y="2346692"/>
                  </a:cubicBezTo>
                  <a:cubicBezTo>
                    <a:pt x="1449360" y="2346692"/>
                    <a:pt x="1255947" y="2153279"/>
                    <a:pt x="1255947" y="1914692"/>
                  </a:cubicBezTo>
                  <a:cubicBezTo>
                    <a:pt x="1255947" y="1676105"/>
                    <a:pt x="1449360" y="1482692"/>
                    <a:pt x="1687947" y="1482692"/>
                  </a:cubicBezTo>
                  <a:close/>
                  <a:moveTo>
                    <a:pt x="2089252" y="1089590"/>
                  </a:moveTo>
                  <a:cubicBezTo>
                    <a:pt x="1416116" y="1089590"/>
                    <a:pt x="870432" y="1635274"/>
                    <a:pt x="870432" y="2308410"/>
                  </a:cubicBezTo>
                  <a:cubicBezTo>
                    <a:pt x="870432" y="2981546"/>
                    <a:pt x="1416116" y="3527230"/>
                    <a:pt x="2089252" y="3527230"/>
                  </a:cubicBezTo>
                  <a:cubicBezTo>
                    <a:pt x="2762388" y="3527230"/>
                    <a:pt x="3308072" y="2981546"/>
                    <a:pt x="3308072" y="2308410"/>
                  </a:cubicBezTo>
                  <a:cubicBezTo>
                    <a:pt x="3308072" y="1635274"/>
                    <a:pt x="2762388" y="1089590"/>
                    <a:pt x="2089252" y="1089590"/>
                  </a:cubicBezTo>
                  <a:close/>
                  <a:moveTo>
                    <a:pt x="3117438" y="1065385"/>
                  </a:moveTo>
                  <a:cubicBezTo>
                    <a:pt x="3018027" y="1065385"/>
                    <a:pt x="2937438" y="1145974"/>
                    <a:pt x="2937438" y="1245385"/>
                  </a:cubicBezTo>
                  <a:cubicBezTo>
                    <a:pt x="2937438" y="1344796"/>
                    <a:pt x="3018027" y="1425385"/>
                    <a:pt x="3117438" y="1425385"/>
                  </a:cubicBezTo>
                  <a:cubicBezTo>
                    <a:pt x="3216849" y="1425385"/>
                    <a:pt x="3297438" y="1344796"/>
                    <a:pt x="3297438" y="1245385"/>
                  </a:cubicBezTo>
                  <a:cubicBezTo>
                    <a:pt x="3297438" y="1145974"/>
                    <a:pt x="3216849" y="1065385"/>
                    <a:pt x="3117438" y="1065385"/>
                  </a:cubicBezTo>
                  <a:close/>
                  <a:moveTo>
                    <a:pt x="881213" y="737332"/>
                  </a:moveTo>
                  <a:cubicBezTo>
                    <a:pt x="662508" y="737332"/>
                    <a:pt x="485213" y="914627"/>
                    <a:pt x="485213" y="1133332"/>
                  </a:cubicBezTo>
                  <a:cubicBezTo>
                    <a:pt x="485213" y="1352037"/>
                    <a:pt x="662508" y="1529332"/>
                    <a:pt x="881213" y="1529332"/>
                  </a:cubicBezTo>
                  <a:cubicBezTo>
                    <a:pt x="1099918" y="1529332"/>
                    <a:pt x="1277213" y="1352037"/>
                    <a:pt x="1277213" y="1133332"/>
                  </a:cubicBezTo>
                  <a:cubicBezTo>
                    <a:pt x="1277213" y="914627"/>
                    <a:pt x="1099918" y="737332"/>
                    <a:pt x="881213" y="737332"/>
                  </a:cubicBezTo>
                  <a:close/>
                  <a:moveTo>
                    <a:pt x="2760704" y="694800"/>
                  </a:moveTo>
                  <a:cubicBezTo>
                    <a:pt x="2631469" y="694800"/>
                    <a:pt x="2526704" y="799565"/>
                    <a:pt x="2526704" y="928800"/>
                  </a:cubicBezTo>
                  <a:cubicBezTo>
                    <a:pt x="2526704" y="1058035"/>
                    <a:pt x="2631469" y="1162800"/>
                    <a:pt x="2760704" y="1162800"/>
                  </a:cubicBezTo>
                  <a:cubicBezTo>
                    <a:pt x="2889939" y="1162800"/>
                    <a:pt x="2994704" y="1058035"/>
                    <a:pt x="2994704" y="928800"/>
                  </a:cubicBezTo>
                  <a:cubicBezTo>
                    <a:pt x="2994704" y="799565"/>
                    <a:pt x="2889939" y="694800"/>
                    <a:pt x="2760704" y="694800"/>
                  </a:cubicBezTo>
                  <a:close/>
                  <a:moveTo>
                    <a:pt x="2224849" y="428066"/>
                  </a:moveTo>
                  <a:cubicBezTo>
                    <a:pt x="2075732" y="428066"/>
                    <a:pt x="1954849" y="548949"/>
                    <a:pt x="1954849" y="698066"/>
                  </a:cubicBezTo>
                  <a:cubicBezTo>
                    <a:pt x="1954849" y="847183"/>
                    <a:pt x="2075732" y="968066"/>
                    <a:pt x="2224849" y="968066"/>
                  </a:cubicBezTo>
                  <a:cubicBezTo>
                    <a:pt x="2373966" y="968066"/>
                    <a:pt x="2494849" y="847183"/>
                    <a:pt x="2494849" y="698066"/>
                  </a:cubicBezTo>
                  <a:cubicBezTo>
                    <a:pt x="2494849" y="548949"/>
                    <a:pt x="2373966" y="428066"/>
                    <a:pt x="2224849" y="428066"/>
                  </a:cubicBezTo>
                  <a:close/>
                  <a:moveTo>
                    <a:pt x="1567937" y="406752"/>
                  </a:moveTo>
                  <a:cubicBezTo>
                    <a:pt x="1388997" y="406752"/>
                    <a:pt x="1243937" y="551812"/>
                    <a:pt x="1243937" y="730752"/>
                  </a:cubicBezTo>
                  <a:cubicBezTo>
                    <a:pt x="1243937" y="909692"/>
                    <a:pt x="1388997" y="1054752"/>
                    <a:pt x="1567937" y="1054752"/>
                  </a:cubicBezTo>
                  <a:cubicBezTo>
                    <a:pt x="1746877" y="1054752"/>
                    <a:pt x="1891937" y="909692"/>
                    <a:pt x="1891937" y="730752"/>
                  </a:cubicBezTo>
                  <a:cubicBezTo>
                    <a:pt x="1891937" y="551812"/>
                    <a:pt x="1746877" y="406752"/>
                    <a:pt x="1567937" y="40675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4" name="Rounded Rectangle 5">
              <a:extLst>
                <a:ext uri="{FF2B5EF4-FFF2-40B4-BE49-F238E27FC236}">
                  <a16:creationId xmlns:a16="http://schemas.microsoft.com/office/drawing/2014/main" id="{6662E94C-C013-4780-B856-0541F9D52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6406" y="3600106"/>
              <a:ext cx="518693" cy="518636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D8B12F9-89D0-4EC4-91C2-06EE7D6C9D75}"/>
                </a:ext>
              </a:extLst>
            </p:cNvPr>
            <p:cNvSpPr>
              <a:spLocks/>
            </p:cNvSpPr>
            <p:nvPr/>
          </p:nvSpPr>
          <p:spPr bwMode="auto">
            <a:xfrm rot="470941">
              <a:off x="2328222" y="4353017"/>
              <a:ext cx="3093908" cy="2557868"/>
            </a:xfrm>
            <a:custGeom>
              <a:avLst/>
              <a:gdLst>
                <a:gd name="connsiteX0" fmla="*/ 1380104 w 3093908"/>
                <a:gd name="connsiteY0" fmla="*/ 960640 h 2557868"/>
                <a:gd name="connsiteX1" fmla="*/ 1404926 w 3093908"/>
                <a:gd name="connsiteY1" fmla="*/ 974839 h 2557868"/>
                <a:gd name="connsiteX2" fmla="*/ 1419110 w 3093908"/>
                <a:gd name="connsiteY2" fmla="*/ 987262 h 2557868"/>
                <a:gd name="connsiteX3" fmla="*/ 1426202 w 3093908"/>
                <a:gd name="connsiteY3" fmla="*/ 994361 h 2557868"/>
                <a:gd name="connsiteX4" fmla="*/ 1426202 w 3093908"/>
                <a:gd name="connsiteY4" fmla="*/ 997911 h 2557868"/>
                <a:gd name="connsiteX5" fmla="*/ 1419110 w 3093908"/>
                <a:gd name="connsiteY5" fmla="*/ 1026307 h 2557868"/>
                <a:gd name="connsiteX6" fmla="*/ 1417337 w 3093908"/>
                <a:gd name="connsiteY6" fmla="*/ 1045830 h 2557868"/>
                <a:gd name="connsiteX7" fmla="*/ 1413791 w 3093908"/>
                <a:gd name="connsiteY7" fmla="*/ 1058253 h 2557868"/>
                <a:gd name="connsiteX8" fmla="*/ 1413791 w 3093908"/>
                <a:gd name="connsiteY8" fmla="*/ 1065352 h 2557868"/>
                <a:gd name="connsiteX9" fmla="*/ 1413791 w 3093908"/>
                <a:gd name="connsiteY9" fmla="*/ 1067128 h 2557868"/>
                <a:gd name="connsiteX10" fmla="*/ 1420883 w 3093908"/>
                <a:gd name="connsiteY10" fmla="*/ 1090200 h 2557868"/>
                <a:gd name="connsiteX11" fmla="*/ 1427975 w 3093908"/>
                <a:gd name="connsiteY11" fmla="*/ 1120371 h 2557868"/>
                <a:gd name="connsiteX12" fmla="*/ 1442159 w 3093908"/>
                <a:gd name="connsiteY12" fmla="*/ 1143443 h 2557868"/>
                <a:gd name="connsiteX13" fmla="*/ 1452797 w 3093908"/>
                <a:gd name="connsiteY13" fmla="*/ 1161191 h 2557868"/>
                <a:gd name="connsiteX14" fmla="*/ 1461662 w 3093908"/>
                <a:gd name="connsiteY14" fmla="*/ 1175389 h 2557868"/>
                <a:gd name="connsiteX15" fmla="*/ 1466982 w 3093908"/>
                <a:gd name="connsiteY15" fmla="*/ 1177164 h 2557868"/>
                <a:gd name="connsiteX16" fmla="*/ 1491804 w 3093908"/>
                <a:gd name="connsiteY16" fmla="*/ 1205561 h 2557868"/>
                <a:gd name="connsiteX17" fmla="*/ 1507761 w 3093908"/>
                <a:gd name="connsiteY17" fmla="*/ 1223308 h 2557868"/>
                <a:gd name="connsiteX18" fmla="*/ 1518399 w 3093908"/>
                <a:gd name="connsiteY18" fmla="*/ 1237507 h 2557868"/>
                <a:gd name="connsiteX19" fmla="*/ 1520172 w 3093908"/>
                <a:gd name="connsiteY19" fmla="*/ 1241056 h 2557868"/>
                <a:gd name="connsiteX20" fmla="*/ 1543221 w 3093908"/>
                <a:gd name="connsiteY20" fmla="*/ 1290751 h 2557868"/>
                <a:gd name="connsiteX21" fmla="*/ 1566271 w 3093908"/>
                <a:gd name="connsiteY21" fmla="*/ 1342219 h 2557868"/>
                <a:gd name="connsiteX22" fmla="*/ 1589320 w 3093908"/>
                <a:gd name="connsiteY22" fmla="*/ 1395463 h 2557868"/>
                <a:gd name="connsiteX23" fmla="*/ 1608823 w 3093908"/>
                <a:gd name="connsiteY23" fmla="*/ 1448707 h 2557868"/>
                <a:gd name="connsiteX24" fmla="*/ 1628326 w 3093908"/>
                <a:gd name="connsiteY24" fmla="*/ 1501950 h 2557868"/>
                <a:gd name="connsiteX25" fmla="*/ 1646057 w 3093908"/>
                <a:gd name="connsiteY25" fmla="*/ 1551644 h 2557868"/>
                <a:gd name="connsiteX26" fmla="*/ 1662014 w 3093908"/>
                <a:gd name="connsiteY26" fmla="*/ 1597789 h 2557868"/>
                <a:gd name="connsiteX27" fmla="*/ 1676198 w 3093908"/>
                <a:gd name="connsiteY27" fmla="*/ 1638609 h 2557868"/>
                <a:gd name="connsiteX28" fmla="*/ 1685063 w 3093908"/>
                <a:gd name="connsiteY28" fmla="*/ 1674105 h 2557868"/>
                <a:gd name="connsiteX29" fmla="*/ 1693928 w 3093908"/>
                <a:gd name="connsiteY29" fmla="*/ 1698952 h 2557868"/>
                <a:gd name="connsiteX30" fmla="*/ 1699247 w 3093908"/>
                <a:gd name="connsiteY30" fmla="*/ 1714925 h 2557868"/>
                <a:gd name="connsiteX31" fmla="*/ 1701020 w 3093908"/>
                <a:gd name="connsiteY31" fmla="*/ 1722024 h 2557868"/>
                <a:gd name="connsiteX32" fmla="*/ 1715204 w 3093908"/>
                <a:gd name="connsiteY32" fmla="*/ 1762844 h 2557868"/>
                <a:gd name="connsiteX33" fmla="*/ 1725842 w 3093908"/>
                <a:gd name="connsiteY33" fmla="*/ 1814313 h 2557868"/>
                <a:gd name="connsiteX34" fmla="*/ 1740026 w 3093908"/>
                <a:gd name="connsiteY34" fmla="*/ 1871106 h 2557868"/>
                <a:gd name="connsiteX35" fmla="*/ 1752438 w 3093908"/>
                <a:gd name="connsiteY35" fmla="*/ 1933224 h 2557868"/>
                <a:gd name="connsiteX36" fmla="*/ 1763076 w 3093908"/>
                <a:gd name="connsiteY36" fmla="*/ 2000666 h 2557868"/>
                <a:gd name="connsiteX37" fmla="*/ 1775487 w 3093908"/>
                <a:gd name="connsiteY37" fmla="*/ 2066333 h 2557868"/>
                <a:gd name="connsiteX38" fmla="*/ 1784352 w 3093908"/>
                <a:gd name="connsiteY38" fmla="*/ 2135550 h 2557868"/>
                <a:gd name="connsiteX39" fmla="*/ 1793217 w 3093908"/>
                <a:gd name="connsiteY39" fmla="*/ 2199442 h 2557868"/>
                <a:gd name="connsiteX40" fmla="*/ 1802082 w 3093908"/>
                <a:gd name="connsiteY40" fmla="*/ 2265109 h 2557868"/>
                <a:gd name="connsiteX41" fmla="*/ 1810947 w 3093908"/>
                <a:gd name="connsiteY41" fmla="*/ 2321902 h 2557868"/>
                <a:gd name="connsiteX42" fmla="*/ 1816266 w 3093908"/>
                <a:gd name="connsiteY42" fmla="*/ 2371596 h 2557868"/>
                <a:gd name="connsiteX43" fmla="*/ 1822384 w 3093908"/>
                <a:gd name="connsiteY43" fmla="*/ 2409869 h 2557868"/>
                <a:gd name="connsiteX44" fmla="*/ 1568614 w 3093908"/>
                <a:gd name="connsiteY44" fmla="*/ 2444853 h 2557868"/>
                <a:gd name="connsiteX45" fmla="*/ 1560952 w 3093908"/>
                <a:gd name="connsiteY45" fmla="*/ 2376921 h 2557868"/>
                <a:gd name="connsiteX46" fmla="*/ 1550313 w 3093908"/>
                <a:gd name="connsiteY46" fmla="*/ 2218965 h 2557868"/>
                <a:gd name="connsiteX47" fmla="*/ 1544994 w 3093908"/>
                <a:gd name="connsiteY47" fmla="*/ 2146198 h 2557868"/>
                <a:gd name="connsiteX48" fmla="*/ 1537902 w 3093908"/>
                <a:gd name="connsiteY48" fmla="*/ 2078757 h 2557868"/>
                <a:gd name="connsiteX49" fmla="*/ 1534356 w 3093908"/>
                <a:gd name="connsiteY49" fmla="*/ 2018414 h 2557868"/>
                <a:gd name="connsiteX50" fmla="*/ 1527264 w 3093908"/>
                <a:gd name="connsiteY50" fmla="*/ 1963395 h 2557868"/>
                <a:gd name="connsiteX51" fmla="*/ 1521945 w 3093908"/>
                <a:gd name="connsiteY51" fmla="*/ 1919025 h 2557868"/>
                <a:gd name="connsiteX52" fmla="*/ 1518399 w 3093908"/>
                <a:gd name="connsiteY52" fmla="*/ 1885305 h 2557868"/>
                <a:gd name="connsiteX53" fmla="*/ 1514853 w 3093908"/>
                <a:gd name="connsiteY53" fmla="*/ 1864007 h 2557868"/>
                <a:gd name="connsiteX54" fmla="*/ 1514853 w 3093908"/>
                <a:gd name="connsiteY54" fmla="*/ 1855133 h 2557868"/>
                <a:gd name="connsiteX55" fmla="*/ 1507761 w 3093908"/>
                <a:gd name="connsiteY55" fmla="*/ 1817863 h 2557868"/>
                <a:gd name="connsiteX56" fmla="*/ 1500669 w 3093908"/>
                <a:gd name="connsiteY56" fmla="*/ 1778817 h 2557868"/>
                <a:gd name="connsiteX57" fmla="*/ 1491804 w 3093908"/>
                <a:gd name="connsiteY57" fmla="*/ 1739772 h 2557868"/>
                <a:gd name="connsiteX58" fmla="*/ 1482939 w 3093908"/>
                <a:gd name="connsiteY58" fmla="*/ 1706051 h 2557868"/>
                <a:gd name="connsiteX59" fmla="*/ 1474074 w 3093908"/>
                <a:gd name="connsiteY59" fmla="*/ 1674105 h 2557868"/>
                <a:gd name="connsiteX60" fmla="*/ 1466982 w 3093908"/>
                <a:gd name="connsiteY60" fmla="*/ 1651033 h 2557868"/>
                <a:gd name="connsiteX61" fmla="*/ 1461662 w 3093908"/>
                <a:gd name="connsiteY61" fmla="*/ 1635059 h 2557868"/>
                <a:gd name="connsiteX62" fmla="*/ 1461662 w 3093908"/>
                <a:gd name="connsiteY62" fmla="*/ 1627960 h 2557868"/>
                <a:gd name="connsiteX63" fmla="*/ 1410245 w 3093908"/>
                <a:gd name="connsiteY63" fmla="*/ 1471779 h 2557868"/>
                <a:gd name="connsiteX64" fmla="*/ 1360601 w 3093908"/>
                <a:gd name="connsiteY64" fmla="*/ 1331571 h 2557868"/>
                <a:gd name="connsiteX65" fmla="*/ 1349962 w 3093908"/>
                <a:gd name="connsiteY65" fmla="*/ 1297850 h 2557868"/>
                <a:gd name="connsiteX66" fmla="*/ 1342870 w 3093908"/>
                <a:gd name="connsiteY66" fmla="*/ 1260579 h 2557868"/>
                <a:gd name="connsiteX67" fmla="*/ 1341097 w 3093908"/>
                <a:gd name="connsiteY67" fmla="*/ 1223309 h 2557868"/>
                <a:gd name="connsiteX68" fmla="*/ 1339324 w 3093908"/>
                <a:gd name="connsiteY68" fmla="*/ 1189588 h 2557868"/>
                <a:gd name="connsiteX69" fmla="*/ 1341097 w 3093908"/>
                <a:gd name="connsiteY69" fmla="*/ 1157641 h 2557868"/>
                <a:gd name="connsiteX70" fmla="*/ 1342870 w 3093908"/>
                <a:gd name="connsiteY70" fmla="*/ 1131020 h 2557868"/>
                <a:gd name="connsiteX71" fmla="*/ 1342870 w 3093908"/>
                <a:gd name="connsiteY71" fmla="*/ 1115047 h 2557868"/>
                <a:gd name="connsiteX72" fmla="*/ 1344643 w 3093908"/>
                <a:gd name="connsiteY72" fmla="*/ 1107948 h 2557868"/>
                <a:gd name="connsiteX73" fmla="*/ 1325140 w 3093908"/>
                <a:gd name="connsiteY73" fmla="*/ 1090200 h 2557868"/>
                <a:gd name="connsiteX74" fmla="*/ 1303864 w 3093908"/>
                <a:gd name="connsiteY74" fmla="*/ 1072451 h 2557868"/>
                <a:gd name="connsiteX75" fmla="*/ 1286134 w 3093908"/>
                <a:gd name="connsiteY75" fmla="*/ 1052929 h 2557868"/>
                <a:gd name="connsiteX76" fmla="*/ 1271949 w 3093908"/>
                <a:gd name="connsiteY76" fmla="*/ 1040506 h 2557868"/>
                <a:gd name="connsiteX77" fmla="*/ 1261312 w 3093908"/>
                <a:gd name="connsiteY77" fmla="*/ 1029857 h 2557868"/>
                <a:gd name="connsiteX78" fmla="*/ 1257765 w 3093908"/>
                <a:gd name="connsiteY78" fmla="*/ 1026307 h 2557868"/>
                <a:gd name="connsiteX79" fmla="*/ 1273723 w 3093908"/>
                <a:gd name="connsiteY79" fmla="*/ 1003235 h 2557868"/>
                <a:gd name="connsiteX80" fmla="*/ 1287907 w 3093908"/>
                <a:gd name="connsiteY80" fmla="*/ 983712 h 2557868"/>
                <a:gd name="connsiteX81" fmla="*/ 1294999 w 3093908"/>
                <a:gd name="connsiteY81" fmla="*/ 978388 h 2557868"/>
                <a:gd name="connsiteX82" fmla="*/ 1300318 w 3093908"/>
                <a:gd name="connsiteY82" fmla="*/ 973064 h 2557868"/>
                <a:gd name="connsiteX83" fmla="*/ 1328686 w 3093908"/>
                <a:gd name="connsiteY83" fmla="*/ 974838 h 2557868"/>
                <a:gd name="connsiteX84" fmla="*/ 1351735 w 3093908"/>
                <a:gd name="connsiteY84" fmla="*/ 973063 h 2557868"/>
                <a:gd name="connsiteX85" fmla="*/ 1365920 w 3093908"/>
                <a:gd name="connsiteY85" fmla="*/ 971289 h 2557868"/>
                <a:gd name="connsiteX86" fmla="*/ 1374785 w 3093908"/>
                <a:gd name="connsiteY86" fmla="*/ 965965 h 2557868"/>
                <a:gd name="connsiteX87" fmla="*/ 1380104 w 3093908"/>
                <a:gd name="connsiteY87" fmla="*/ 964190 h 2557868"/>
                <a:gd name="connsiteX88" fmla="*/ 992526 w 3093908"/>
                <a:gd name="connsiteY88" fmla="*/ 897010 h 2557868"/>
                <a:gd name="connsiteX89" fmla="*/ 1002426 w 3093908"/>
                <a:gd name="connsiteY89" fmla="*/ 933418 h 2557868"/>
                <a:gd name="connsiteX90" fmla="*/ 1019133 w 3093908"/>
                <a:gd name="connsiteY90" fmla="*/ 967943 h 2557868"/>
                <a:gd name="connsiteX91" fmla="*/ 1040791 w 3093908"/>
                <a:gd name="connsiteY91" fmla="*/ 999329 h 2557868"/>
                <a:gd name="connsiteX92" fmla="*/ 1062139 w 3093908"/>
                <a:gd name="connsiteY92" fmla="*/ 1031343 h 2557868"/>
                <a:gd name="connsiteX93" fmla="*/ 1080393 w 3093908"/>
                <a:gd name="connsiteY93" fmla="*/ 1060846 h 2557868"/>
                <a:gd name="connsiteX94" fmla="*/ 1116901 w 3093908"/>
                <a:gd name="connsiteY94" fmla="*/ 1130523 h 2557868"/>
                <a:gd name="connsiteX95" fmla="*/ 1150006 w 3093908"/>
                <a:gd name="connsiteY95" fmla="*/ 1206478 h 2557868"/>
                <a:gd name="connsiteX96" fmla="*/ 1180017 w 3093908"/>
                <a:gd name="connsiteY96" fmla="*/ 1283061 h 2557868"/>
                <a:gd name="connsiteX97" fmla="*/ 1218072 w 3093908"/>
                <a:gd name="connsiteY97" fmla="*/ 1407351 h 2557868"/>
                <a:gd name="connsiteX98" fmla="*/ 1252723 w 3093908"/>
                <a:gd name="connsiteY98" fmla="*/ 1536662 h 2557868"/>
                <a:gd name="connsiteX99" fmla="*/ 1280878 w 3093908"/>
                <a:gd name="connsiteY99" fmla="*/ 1665346 h 2557868"/>
                <a:gd name="connsiteX100" fmla="*/ 1305939 w 3093908"/>
                <a:gd name="connsiteY100" fmla="*/ 1798424 h 2557868"/>
                <a:gd name="connsiteX101" fmla="*/ 1334093 w 3093908"/>
                <a:gd name="connsiteY101" fmla="*/ 1935896 h 2557868"/>
                <a:gd name="connsiteX102" fmla="*/ 1363795 w 3093908"/>
                <a:gd name="connsiteY102" fmla="*/ 2074623 h 2557868"/>
                <a:gd name="connsiteX103" fmla="*/ 1383596 w 3093908"/>
                <a:gd name="connsiteY103" fmla="*/ 2157482 h 2557868"/>
                <a:gd name="connsiteX104" fmla="*/ 1403706 w 3093908"/>
                <a:gd name="connsiteY104" fmla="*/ 2242225 h 2557868"/>
                <a:gd name="connsiteX105" fmla="*/ 1418557 w 3093908"/>
                <a:gd name="connsiteY105" fmla="*/ 2328224 h 2557868"/>
                <a:gd name="connsiteX106" fmla="*/ 1431861 w 3093908"/>
                <a:gd name="connsiteY106" fmla="*/ 2416106 h 2557868"/>
                <a:gd name="connsiteX107" fmla="*/ 1436794 w 3093908"/>
                <a:gd name="connsiteY107" fmla="*/ 2463025 h 2557868"/>
                <a:gd name="connsiteX108" fmla="*/ 748798 w 3093908"/>
                <a:gd name="connsiteY108" fmla="*/ 2557868 h 2557868"/>
                <a:gd name="connsiteX109" fmla="*/ 745632 w 3093908"/>
                <a:gd name="connsiteY109" fmla="*/ 2527213 h 2557868"/>
                <a:gd name="connsiteX110" fmla="*/ 749035 w 3093908"/>
                <a:gd name="connsiteY110" fmla="*/ 2460674 h 2557868"/>
                <a:gd name="connsiteX111" fmla="*/ 752438 w 3093908"/>
                <a:gd name="connsiteY111" fmla="*/ 2387858 h 2557868"/>
                <a:gd name="connsiteX112" fmla="*/ 757389 w 3093908"/>
                <a:gd name="connsiteY112" fmla="*/ 2313159 h 2557868"/>
                <a:gd name="connsiteX113" fmla="*/ 758936 w 3093908"/>
                <a:gd name="connsiteY113" fmla="*/ 2235321 h 2557868"/>
                <a:gd name="connsiteX114" fmla="*/ 757389 w 3093908"/>
                <a:gd name="connsiteY114" fmla="*/ 2162505 h 2557868"/>
                <a:gd name="connsiteX115" fmla="*/ 749035 w 3093908"/>
                <a:gd name="connsiteY115" fmla="*/ 2096593 h 2557868"/>
                <a:gd name="connsiteX116" fmla="*/ 730781 w 3093908"/>
                <a:gd name="connsiteY116" fmla="*/ 1899487 h 2557868"/>
                <a:gd name="connsiteX117" fmla="*/ 727378 w 3093908"/>
                <a:gd name="connsiteY117" fmla="*/ 1930873 h 2557868"/>
                <a:gd name="connsiteX118" fmla="*/ 715930 w 3093908"/>
                <a:gd name="connsiteY118" fmla="*/ 1954099 h 2557868"/>
                <a:gd name="connsiteX119" fmla="*/ 706030 w 3093908"/>
                <a:gd name="connsiteY119" fmla="*/ 1973559 h 2557868"/>
                <a:gd name="connsiteX120" fmla="*/ 697676 w 3093908"/>
                <a:gd name="connsiteY120" fmla="*/ 1990507 h 2557868"/>
                <a:gd name="connsiteX121" fmla="*/ 692726 w 3093908"/>
                <a:gd name="connsiteY121" fmla="*/ 2008711 h 2557868"/>
                <a:gd name="connsiteX122" fmla="*/ 691798 w 3093908"/>
                <a:gd name="connsiteY122" fmla="*/ 2025032 h 2557868"/>
                <a:gd name="connsiteX123" fmla="*/ 685920 w 3093908"/>
                <a:gd name="connsiteY123" fmla="*/ 2036959 h 2557868"/>
                <a:gd name="connsiteX124" fmla="*/ 676019 w 3093908"/>
                <a:gd name="connsiteY124" fmla="*/ 2058302 h 2557868"/>
                <a:gd name="connsiteX125" fmla="*/ 664571 w 3093908"/>
                <a:gd name="connsiteY125" fmla="*/ 2083411 h 2557868"/>
                <a:gd name="connsiteX126" fmla="*/ 657765 w 3093908"/>
                <a:gd name="connsiteY126" fmla="*/ 2111031 h 2557868"/>
                <a:gd name="connsiteX127" fmla="*/ 651268 w 3093908"/>
                <a:gd name="connsiteY127" fmla="*/ 2141161 h 2557868"/>
                <a:gd name="connsiteX128" fmla="*/ 647864 w 3093908"/>
                <a:gd name="connsiteY128" fmla="*/ 2164388 h 2557868"/>
                <a:gd name="connsiteX129" fmla="*/ 646317 w 3093908"/>
                <a:gd name="connsiteY129" fmla="*/ 2182592 h 2557868"/>
                <a:gd name="connsiteX130" fmla="*/ 642914 w 3093908"/>
                <a:gd name="connsiteY130" fmla="*/ 2188869 h 2557868"/>
                <a:gd name="connsiteX131" fmla="*/ 609809 w 3093908"/>
                <a:gd name="connsiteY131" fmla="*/ 2220883 h 2557868"/>
                <a:gd name="connsiteX132" fmla="*/ 578251 w 3093908"/>
                <a:gd name="connsiteY132" fmla="*/ 2247247 h 2557868"/>
                <a:gd name="connsiteX133" fmla="*/ 548550 w 3093908"/>
                <a:gd name="connsiteY133" fmla="*/ 2271729 h 2557868"/>
                <a:gd name="connsiteX134" fmla="*/ 518539 w 3093908"/>
                <a:gd name="connsiteY134" fmla="*/ 2293699 h 2557868"/>
                <a:gd name="connsiteX135" fmla="*/ 482340 w 3093908"/>
                <a:gd name="connsiteY135" fmla="*/ 2313158 h 2557868"/>
                <a:gd name="connsiteX136" fmla="*/ 437479 w 3093908"/>
                <a:gd name="connsiteY136" fmla="*/ 2330107 h 2557868"/>
                <a:gd name="connsiteX137" fmla="*/ 400971 w 3093908"/>
                <a:gd name="connsiteY137" fmla="*/ 2336384 h 2557868"/>
                <a:gd name="connsiteX138" fmla="*/ 369413 w 3093908"/>
                <a:gd name="connsiteY138" fmla="*/ 2331362 h 2557868"/>
                <a:gd name="connsiteX139" fmla="*/ 338164 w 3093908"/>
                <a:gd name="connsiteY139" fmla="*/ 2321947 h 2557868"/>
                <a:gd name="connsiteX140" fmla="*/ 311557 w 3093908"/>
                <a:gd name="connsiteY140" fmla="*/ 2301859 h 2557868"/>
                <a:gd name="connsiteX141" fmla="*/ 284949 w 3093908"/>
                <a:gd name="connsiteY141" fmla="*/ 2280517 h 2557868"/>
                <a:gd name="connsiteX142" fmla="*/ 261745 w 3093908"/>
                <a:gd name="connsiteY142" fmla="*/ 2255408 h 2557868"/>
                <a:gd name="connsiteX143" fmla="*/ 240397 w 3093908"/>
                <a:gd name="connsiteY143" fmla="*/ 2227160 h 2557868"/>
                <a:gd name="connsiteX144" fmla="*/ 222143 w 3093908"/>
                <a:gd name="connsiteY144" fmla="*/ 2200796 h 2557868"/>
                <a:gd name="connsiteX145" fmla="*/ 205435 w 3093908"/>
                <a:gd name="connsiteY145" fmla="*/ 2177570 h 2557868"/>
                <a:gd name="connsiteX146" fmla="*/ 192132 w 3093908"/>
                <a:gd name="connsiteY146" fmla="*/ 2157482 h 2557868"/>
                <a:gd name="connsiteX147" fmla="*/ 180684 w 3093908"/>
                <a:gd name="connsiteY147" fmla="*/ 2146183 h 2557868"/>
                <a:gd name="connsiteX148" fmla="*/ 147579 w 3093908"/>
                <a:gd name="connsiteY148" fmla="*/ 2106009 h 2557868"/>
                <a:gd name="connsiteX149" fmla="*/ 119425 w 3093908"/>
                <a:gd name="connsiteY149" fmla="*/ 2060185 h 2557868"/>
                <a:gd name="connsiteX150" fmla="*/ 96220 w 3093908"/>
                <a:gd name="connsiteY150" fmla="*/ 2003690 h 2557868"/>
                <a:gd name="connsiteX151" fmla="*/ 79513 w 3093908"/>
                <a:gd name="connsiteY151" fmla="*/ 1944056 h 2557868"/>
                <a:gd name="connsiteX152" fmla="*/ 66210 w 3093908"/>
                <a:gd name="connsiteY152" fmla="*/ 1877517 h 2557868"/>
                <a:gd name="connsiteX153" fmla="*/ 61259 w 3093908"/>
                <a:gd name="connsiteY153" fmla="*/ 1807839 h 2557868"/>
                <a:gd name="connsiteX154" fmla="*/ 61259 w 3093908"/>
                <a:gd name="connsiteY154" fmla="*/ 1740045 h 2557868"/>
                <a:gd name="connsiteX155" fmla="*/ 69613 w 3093908"/>
                <a:gd name="connsiteY155" fmla="*/ 1672250 h 2557868"/>
                <a:gd name="connsiteX156" fmla="*/ 74563 w 3093908"/>
                <a:gd name="connsiteY156" fmla="*/ 1640864 h 2557868"/>
                <a:gd name="connsiteX157" fmla="*/ 73016 w 3093908"/>
                <a:gd name="connsiteY157" fmla="*/ 1610733 h 2557868"/>
                <a:gd name="connsiteX158" fmla="*/ 73016 w 3093908"/>
                <a:gd name="connsiteY158" fmla="*/ 1581230 h 2557868"/>
                <a:gd name="connsiteX159" fmla="*/ 73016 w 3093908"/>
                <a:gd name="connsiteY159" fmla="*/ 1552983 h 2557868"/>
                <a:gd name="connsiteX160" fmla="*/ 76110 w 3093908"/>
                <a:gd name="connsiteY160" fmla="*/ 1529757 h 2557868"/>
                <a:gd name="connsiteX161" fmla="*/ 59713 w 3093908"/>
                <a:gd name="connsiteY161" fmla="*/ 1478283 h 2557868"/>
                <a:gd name="connsiteX162" fmla="*/ 39911 w 3093908"/>
                <a:gd name="connsiteY162" fmla="*/ 1421788 h 2557868"/>
                <a:gd name="connsiteX163" fmla="*/ 23204 w 3093908"/>
                <a:gd name="connsiteY163" fmla="*/ 1364038 h 2557868"/>
                <a:gd name="connsiteX164" fmla="*/ 8354 w 3093908"/>
                <a:gd name="connsiteY164" fmla="*/ 1307542 h 2557868"/>
                <a:gd name="connsiteX165" fmla="*/ 0 w 3093908"/>
                <a:gd name="connsiteY165" fmla="*/ 1251675 h 2557868"/>
                <a:gd name="connsiteX166" fmla="*/ 33105 w 3093908"/>
                <a:gd name="connsiteY166" fmla="*/ 1218405 h 2557868"/>
                <a:gd name="connsiteX167" fmla="*/ 79513 w 3093908"/>
                <a:gd name="connsiteY167" fmla="*/ 1192040 h 2557868"/>
                <a:gd name="connsiteX168" fmla="*/ 127469 w 3093908"/>
                <a:gd name="connsiteY168" fmla="*/ 1170070 h 2557868"/>
                <a:gd name="connsiteX169" fmla="*/ 184088 w 3093908"/>
                <a:gd name="connsiteY169" fmla="*/ 1155632 h 2557868"/>
                <a:gd name="connsiteX170" fmla="*/ 240397 w 3093908"/>
                <a:gd name="connsiteY170" fmla="*/ 1148727 h 2557868"/>
                <a:gd name="connsiteX171" fmla="*/ 255247 w 3093908"/>
                <a:gd name="connsiteY171" fmla="*/ 1158771 h 2557868"/>
                <a:gd name="connsiteX172" fmla="*/ 271645 w 3093908"/>
                <a:gd name="connsiteY172" fmla="*/ 1165048 h 2557868"/>
                <a:gd name="connsiteX173" fmla="*/ 289899 w 3093908"/>
                <a:gd name="connsiteY173" fmla="*/ 1170070 h 2557868"/>
                <a:gd name="connsiteX174" fmla="*/ 306606 w 3093908"/>
                <a:gd name="connsiteY174" fmla="*/ 1178231 h 2557868"/>
                <a:gd name="connsiteX175" fmla="*/ 321457 w 3093908"/>
                <a:gd name="connsiteY175" fmla="*/ 1192040 h 2557868"/>
                <a:gd name="connsiteX176" fmla="*/ 338164 w 3093908"/>
                <a:gd name="connsiteY176" fmla="*/ 1216522 h 2557868"/>
                <a:gd name="connsiteX177" fmla="*/ 349612 w 3093908"/>
                <a:gd name="connsiteY177" fmla="*/ 1244770 h 2557868"/>
                <a:gd name="connsiteX178" fmla="*/ 336308 w 3093908"/>
                <a:gd name="connsiteY178" fmla="*/ 1266112 h 2557868"/>
                <a:gd name="connsiteX179" fmla="*/ 331358 w 3093908"/>
                <a:gd name="connsiteY179" fmla="*/ 1288083 h 2557868"/>
                <a:gd name="connsiteX180" fmla="*/ 336308 w 3093908"/>
                <a:gd name="connsiteY180" fmla="*/ 1309425 h 2557868"/>
                <a:gd name="connsiteX181" fmla="*/ 341258 w 3093908"/>
                <a:gd name="connsiteY181" fmla="*/ 1330768 h 2557868"/>
                <a:gd name="connsiteX182" fmla="*/ 344661 w 3093908"/>
                <a:gd name="connsiteY182" fmla="*/ 1353994 h 2557868"/>
                <a:gd name="connsiteX183" fmla="*/ 343114 w 3093908"/>
                <a:gd name="connsiteY183" fmla="*/ 1377220 h 2557868"/>
                <a:gd name="connsiteX184" fmla="*/ 331358 w 3093908"/>
                <a:gd name="connsiteY184" fmla="*/ 1403584 h 2557868"/>
                <a:gd name="connsiteX185" fmla="*/ 278452 w 3093908"/>
                <a:gd name="connsiteY185" fmla="*/ 1425555 h 2557868"/>
                <a:gd name="connsiteX186" fmla="*/ 278452 w 3093908"/>
                <a:gd name="connsiteY186" fmla="*/ 1448781 h 2557868"/>
                <a:gd name="connsiteX187" fmla="*/ 279999 w 3093908"/>
                <a:gd name="connsiteY187" fmla="*/ 1472006 h 2557868"/>
                <a:gd name="connsiteX188" fmla="*/ 283402 w 3093908"/>
                <a:gd name="connsiteY188" fmla="*/ 1498371 h 2557868"/>
                <a:gd name="connsiteX189" fmla="*/ 283402 w 3093908"/>
                <a:gd name="connsiteY189" fmla="*/ 1522852 h 2557868"/>
                <a:gd name="connsiteX190" fmla="*/ 279999 w 3093908"/>
                <a:gd name="connsiteY190" fmla="*/ 1547961 h 2557868"/>
                <a:gd name="connsiteX191" fmla="*/ 275048 w 3093908"/>
                <a:gd name="connsiteY191" fmla="*/ 1568048 h 2557868"/>
                <a:gd name="connsiteX192" fmla="*/ 261745 w 3093908"/>
                <a:gd name="connsiteY192" fmla="*/ 1584369 h 2557868"/>
                <a:gd name="connsiteX193" fmla="*/ 275048 w 3093908"/>
                <a:gd name="connsiteY193" fmla="*/ 1609478 h 2557868"/>
                <a:gd name="connsiteX194" fmla="*/ 289899 w 3093908"/>
                <a:gd name="connsiteY194" fmla="*/ 1632704 h 2557868"/>
                <a:gd name="connsiteX195" fmla="*/ 306606 w 3093908"/>
                <a:gd name="connsiteY195" fmla="*/ 1654047 h 2557868"/>
                <a:gd name="connsiteX196" fmla="*/ 323004 w 3093908"/>
                <a:gd name="connsiteY196" fmla="*/ 1669112 h 2557868"/>
                <a:gd name="connsiteX197" fmla="*/ 338164 w 3093908"/>
                <a:gd name="connsiteY197" fmla="*/ 1675389 h 2557868"/>
                <a:gd name="connsiteX198" fmla="*/ 349612 w 3093908"/>
                <a:gd name="connsiteY198" fmla="*/ 1659068 h 2557868"/>
                <a:gd name="connsiteX199" fmla="*/ 357965 w 3093908"/>
                <a:gd name="connsiteY199" fmla="*/ 1630821 h 2557868"/>
                <a:gd name="connsiteX200" fmla="*/ 369413 w 3093908"/>
                <a:gd name="connsiteY200" fmla="*/ 1596296 h 2557868"/>
                <a:gd name="connsiteX201" fmla="*/ 379622 w 3093908"/>
                <a:gd name="connsiteY201" fmla="*/ 1556122 h 2557868"/>
                <a:gd name="connsiteX202" fmla="*/ 386120 w 3093908"/>
                <a:gd name="connsiteY202" fmla="*/ 1513436 h 2557868"/>
                <a:gd name="connsiteX203" fmla="*/ 394473 w 3093908"/>
                <a:gd name="connsiteY203" fmla="*/ 1472006 h 2557868"/>
                <a:gd name="connsiteX204" fmla="*/ 399423 w 3093908"/>
                <a:gd name="connsiteY204" fmla="*/ 1433715 h 2557868"/>
                <a:gd name="connsiteX205" fmla="*/ 400970 w 3093908"/>
                <a:gd name="connsiteY205" fmla="*/ 1403584 h 2557868"/>
                <a:gd name="connsiteX206" fmla="*/ 399424 w 3093908"/>
                <a:gd name="connsiteY206" fmla="*/ 1382241 h 2557868"/>
                <a:gd name="connsiteX207" fmla="*/ 407777 w 3093908"/>
                <a:gd name="connsiteY207" fmla="*/ 1380358 h 2557868"/>
                <a:gd name="connsiteX208" fmla="*/ 410871 w 3093908"/>
                <a:gd name="connsiteY208" fmla="*/ 1377220 h 2557868"/>
                <a:gd name="connsiteX209" fmla="*/ 415821 w 3093908"/>
                <a:gd name="connsiteY209" fmla="*/ 1374081 h 2557868"/>
                <a:gd name="connsiteX210" fmla="*/ 417678 w 3093908"/>
                <a:gd name="connsiteY210" fmla="*/ 1370942 h 2557868"/>
                <a:gd name="connsiteX211" fmla="*/ 420771 w 3093908"/>
                <a:gd name="connsiteY211" fmla="*/ 1367176 h 2557868"/>
                <a:gd name="connsiteX212" fmla="*/ 422628 w 3093908"/>
                <a:gd name="connsiteY212" fmla="*/ 1362154 h 2557868"/>
                <a:gd name="connsiteX213" fmla="*/ 426031 w 3093908"/>
                <a:gd name="connsiteY213" fmla="*/ 1353994 h 2557868"/>
                <a:gd name="connsiteX214" fmla="*/ 422628 w 3093908"/>
                <a:gd name="connsiteY214" fmla="*/ 1332651 h 2557868"/>
                <a:gd name="connsiteX215" fmla="*/ 426031 w 3093908"/>
                <a:gd name="connsiteY215" fmla="*/ 1302520 h 2557868"/>
                <a:gd name="connsiteX216" fmla="*/ 432528 w 3093908"/>
                <a:gd name="connsiteY216" fmla="*/ 1271134 h 2557868"/>
                <a:gd name="connsiteX217" fmla="*/ 442429 w 3093908"/>
                <a:gd name="connsiteY217" fmla="*/ 1239748 h 2557868"/>
                <a:gd name="connsiteX218" fmla="*/ 452329 w 3093908"/>
                <a:gd name="connsiteY218" fmla="*/ 1215266 h 2557868"/>
                <a:gd name="connsiteX219" fmla="*/ 465633 w 3093908"/>
                <a:gd name="connsiteY219" fmla="*/ 1195179 h 2557868"/>
                <a:gd name="connsiteX220" fmla="*/ 487290 w 3093908"/>
                <a:gd name="connsiteY220" fmla="*/ 1178231 h 2557868"/>
                <a:gd name="connsiteX221" fmla="*/ 515445 w 3093908"/>
                <a:gd name="connsiteY221" fmla="*/ 1166932 h 2557868"/>
                <a:gd name="connsiteX222" fmla="*/ 545147 w 3093908"/>
                <a:gd name="connsiteY222" fmla="*/ 1161910 h 2557868"/>
                <a:gd name="connsiteX223" fmla="*/ 576704 w 3093908"/>
                <a:gd name="connsiteY223" fmla="*/ 1155632 h 2557868"/>
                <a:gd name="connsiteX224" fmla="*/ 609809 w 3093908"/>
                <a:gd name="connsiteY224" fmla="*/ 1148727 h 2557868"/>
                <a:gd name="connsiteX225" fmla="*/ 639511 w 3093908"/>
                <a:gd name="connsiteY225" fmla="*/ 1135545 h 2557868"/>
                <a:gd name="connsiteX226" fmla="*/ 701080 w 3093908"/>
                <a:gd name="connsiteY226" fmla="*/ 1105414 h 2557868"/>
                <a:gd name="connsiteX227" fmla="*/ 767289 w 3093908"/>
                <a:gd name="connsiteY227" fmla="*/ 1072773 h 2557868"/>
                <a:gd name="connsiteX228" fmla="*/ 835355 w 3093908"/>
                <a:gd name="connsiteY228" fmla="*/ 1039503 h 2557868"/>
                <a:gd name="connsiteX229" fmla="*/ 894758 w 3093908"/>
                <a:gd name="connsiteY229" fmla="*/ 1004351 h 2557868"/>
                <a:gd name="connsiteX230" fmla="*/ 883311 w 3093908"/>
                <a:gd name="connsiteY230" fmla="*/ 994935 h 2557868"/>
                <a:gd name="connsiteX231" fmla="*/ 908062 w 3093908"/>
                <a:gd name="connsiteY231" fmla="*/ 984891 h 2557868"/>
                <a:gd name="connsiteX232" fmla="*/ 926316 w 3093908"/>
                <a:gd name="connsiteY232" fmla="*/ 969826 h 2557868"/>
                <a:gd name="connsiteX233" fmla="*/ 944570 w 3093908"/>
                <a:gd name="connsiteY233" fmla="*/ 951622 h 2557868"/>
                <a:gd name="connsiteX234" fmla="*/ 959421 w 3093908"/>
                <a:gd name="connsiteY234" fmla="*/ 931534 h 2557868"/>
                <a:gd name="connsiteX235" fmla="*/ 976128 w 3093908"/>
                <a:gd name="connsiteY235" fmla="*/ 912075 h 2557868"/>
                <a:gd name="connsiteX236" fmla="*/ 2691081 w 3093908"/>
                <a:gd name="connsiteY236" fmla="*/ 204628 h 2557868"/>
                <a:gd name="connsiteX237" fmla="*/ 2716142 w 3093908"/>
                <a:gd name="connsiteY237" fmla="*/ 202745 h 2557868"/>
                <a:gd name="connsiteX238" fmla="*/ 2745843 w 3093908"/>
                <a:gd name="connsiteY238" fmla="*/ 202745 h 2557868"/>
                <a:gd name="connsiteX239" fmla="*/ 2782351 w 3093908"/>
                <a:gd name="connsiteY239" fmla="*/ 204628 h 2557868"/>
                <a:gd name="connsiteX240" fmla="*/ 2818860 w 3093908"/>
                <a:gd name="connsiteY240" fmla="*/ 209650 h 2557868"/>
                <a:gd name="connsiteX241" fmla="*/ 2858462 w 3093908"/>
                <a:gd name="connsiteY241" fmla="*/ 217810 h 2557868"/>
                <a:gd name="connsiteX242" fmla="*/ 2891876 w 3093908"/>
                <a:gd name="connsiteY242" fmla="*/ 225971 h 2557868"/>
                <a:gd name="connsiteX243" fmla="*/ 2923124 w 3093908"/>
                <a:gd name="connsiteY243" fmla="*/ 239153 h 2557868"/>
                <a:gd name="connsiteX244" fmla="*/ 2943235 w 3093908"/>
                <a:gd name="connsiteY244" fmla="*/ 252336 h 2557868"/>
                <a:gd name="connsiteX245" fmla="*/ 2956229 w 3093908"/>
                <a:gd name="connsiteY245" fmla="*/ 269284 h 2557868"/>
                <a:gd name="connsiteX246" fmla="*/ 2961489 w 3093908"/>
                <a:gd name="connsiteY246" fmla="*/ 278700 h 2557868"/>
                <a:gd name="connsiteX247" fmla="*/ 2963036 w 3093908"/>
                <a:gd name="connsiteY247" fmla="*/ 300670 h 2557868"/>
                <a:gd name="connsiteX248" fmla="*/ 2967986 w 3093908"/>
                <a:gd name="connsiteY248" fmla="*/ 328918 h 2557868"/>
                <a:gd name="connsiteX249" fmla="*/ 2971389 w 3093908"/>
                <a:gd name="connsiteY249" fmla="*/ 358421 h 2557868"/>
                <a:gd name="connsiteX250" fmla="*/ 2976340 w 3093908"/>
                <a:gd name="connsiteY250" fmla="*/ 393573 h 2557868"/>
                <a:gd name="connsiteX251" fmla="*/ 2977886 w 3093908"/>
                <a:gd name="connsiteY251" fmla="*/ 423077 h 2557868"/>
                <a:gd name="connsiteX252" fmla="*/ 2981290 w 3093908"/>
                <a:gd name="connsiteY252" fmla="*/ 451324 h 2557868"/>
                <a:gd name="connsiteX253" fmla="*/ 2981290 w 3093908"/>
                <a:gd name="connsiteY253" fmla="*/ 471412 h 2557868"/>
                <a:gd name="connsiteX254" fmla="*/ 2969533 w 3093908"/>
                <a:gd name="connsiteY254" fmla="*/ 515980 h 2557868"/>
                <a:gd name="connsiteX255" fmla="*/ 2974483 w 3093908"/>
                <a:gd name="connsiteY255" fmla="*/ 537323 h 2557868"/>
                <a:gd name="connsiteX256" fmla="*/ 2981290 w 3093908"/>
                <a:gd name="connsiteY256" fmla="*/ 567453 h 2557868"/>
                <a:gd name="connsiteX257" fmla="*/ 2989643 w 3093908"/>
                <a:gd name="connsiteY257" fmla="*/ 596956 h 2557868"/>
                <a:gd name="connsiteX258" fmla="*/ 2996140 w 3093908"/>
                <a:gd name="connsiteY258" fmla="*/ 623321 h 2557868"/>
                <a:gd name="connsiteX259" fmla="*/ 2999544 w 3093908"/>
                <a:gd name="connsiteY259" fmla="*/ 653452 h 2557868"/>
                <a:gd name="connsiteX260" fmla="*/ 2999544 w 3093908"/>
                <a:gd name="connsiteY260" fmla="*/ 684838 h 2557868"/>
                <a:gd name="connsiteX261" fmla="*/ 2997687 w 3093908"/>
                <a:gd name="connsiteY261" fmla="*/ 714969 h 2557868"/>
                <a:gd name="connsiteX262" fmla="*/ 2996140 w 3093908"/>
                <a:gd name="connsiteY262" fmla="*/ 742589 h 2557868"/>
                <a:gd name="connsiteX263" fmla="*/ 2996141 w 3093908"/>
                <a:gd name="connsiteY263" fmla="*/ 769581 h 2557868"/>
                <a:gd name="connsiteX264" fmla="*/ 3001091 w 3093908"/>
                <a:gd name="connsiteY264" fmla="*/ 787785 h 2557868"/>
                <a:gd name="connsiteX265" fmla="*/ 3012848 w 3093908"/>
                <a:gd name="connsiteY265" fmla="*/ 802223 h 2557868"/>
                <a:gd name="connsiteX266" fmla="*/ 3027698 w 3093908"/>
                <a:gd name="connsiteY266" fmla="*/ 817288 h 2557868"/>
                <a:gd name="connsiteX267" fmla="*/ 3044096 w 3093908"/>
                <a:gd name="connsiteY267" fmla="*/ 830470 h 2557868"/>
                <a:gd name="connsiteX268" fmla="*/ 3059256 w 3093908"/>
                <a:gd name="connsiteY268" fmla="*/ 842397 h 2557868"/>
                <a:gd name="connsiteX269" fmla="*/ 3074107 w 3093908"/>
                <a:gd name="connsiteY269" fmla="*/ 853697 h 2557868"/>
                <a:gd name="connsiteX270" fmla="*/ 3087411 w 3093908"/>
                <a:gd name="connsiteY270" fmla="*/ 871900 h 2557868"/>
                <a:gd name="connsiteX271" fmla="*/ 3093908 w 3093908"/>
                <a:gd name="connsiteY271" fmla="*/ 897009 h 2557868"/>
                <a:gd name="connsiteX272" fmla="*/ 3062350 w 3093908"/>
                <a:gd name="connsiteY272" fmla="*/ 954760 h 2557868"/>
                <a:gd name="connsiteX273" fmla="*/ 3037599 w 3093908"/>
                <a:gd name="connsiteY273" fmla="*/ 1019416 h 2557868"/>
                <a:gd name="connsiteX274" fmla="*/ 3017798 w 3093908"/>
                <a:gd name="connsiteY274" fmla="*/ 1085955 h 2557868"/>
                <a:gd name="connsiteX275" fmla="*/ 2997687 w 3093908"/>
                <a:gd name="connsiteY275" fmla="*/ 1155632 h 2557868"/>
                <a:gd name="connsiteX276" fmla="*/ 2976340 w 3093908"/>
                <a:gd name="connsiteY276" fmla="*/ 1223427 h 2557868"/>
                <a:gd name="connsiteX277" fmla="*/ 2953135 w 3093908"/>
                <a:gd name="connsiteY277" fmla="*/ 1289338 h 2557868"/>
                <a:gd name="connsiteX278" fmla="*/ 2941378 w 3093908"/>
                <a:gd name="connsiteY278" fmla="*/ 1324491 h 2557868"/>
                <a:gd name="connsiteX279" fmla="*/ 2931478 w 3093908"/>
                <a:gd name="connsiteY279" fmla="*/ 1362154 h 2557868"/>
                <a:gd name="connsiteX280" fmla="*/ 2924981 w 3093908"/>
                <a:gd name="connsiteY280" fmla="*/ 1400446 h 2557868"/>
                <a:gd name="connsiteX281" fmla="*/ 2913224 w 3093908"/>
                <a:gd name="connsiteY281" fmla="*/ 1441875 h 2557868"/>
                <a:gd name="connsiteX282" fmla="*/ 2901776 w 3093908"/>
                <a:gd name="connsiteY282" fmla="*/ 1480167 h 2557868"/>
                <a:gd name="connsiteX283" fmla="*/ 2881666 w 3093908"/>
                <a:gd name="connsiteY283" fmla="*/ 1513436 h 2557868"/>
                <a:gd name="connsiteX284" fmla="*/ 2858461 w 3093908"/>
                <a:gd name="connsiteY284" fmla="*/ 1534779 h 2557868"/>
                <a:gd name="connsiteX285" fmla="*/ 2828760 w 3093908"/>
                <a:gd name="connsiteY285" fmla="*/ 1549844 h 2557868"/>
                <a:gd name="connsiteX286" fmla="*/ 2795655 w 3093908"/>
                <a:gd name="connsiteY286" fmla="*/ 1559888 h 2557868"/>
                <a:gd name="connsiteX287" fmla="*/ 2759147 w 3093908"/>
                <a:gd name="connsiteY287" fmla="*/ 1568048 h 2557868"/>
                <a:gd name="connsiteX288" fmla="*/ 2721092 w 3093908"/>
                <a:gd name="connsiteY288" fmla="*/ 1574325 h 2557868"/>
                <a:gd name="connsiteX289" fmla="*/ 2684584 w 3093908"/>
                <a:gd name="connsiteY289" fmla="*/ 1584369 h 2557868"/>
                <a:gd name="connsiteX290" fmla="*/ 2619921 w 3093908"/>
                <a:gd name="connsiteY290" fmla="*/ 1596296 h 2557868"/>
                <a:gd name="connsiteX291" fmla="*/ 2546905 w 3093908"/>
                <a:gd name="connsiteY291" fmla="*/ 1609478 h 2557868"/>
                <a:gd name="connsiteX292" fmla="*/ 2467392 w 3093908"/>
                <a:gd name="connsiteY292" fmla="*/ 1615756 h 2557868"/>
                <a:gd name="connsiteX293" fmla="*/ 2382928 w 3093908"/>
                <a:gd name="connsiteY293" fmla="*/ 1622660 h 2557868"/>
                <a:gd name="connsiteX294" fmla="*/ 2298464 w 3093908"/>
                <a:gd name="connsiteY294" fmla="*/ 1623916 h 2557868"/>
                <a:gd name="connsiteX295" fmla="*/ 2210597 w 3093908"/>
                <a:gd name="connsiteY295" fmla="*/ 1625799 h 2557868"/>
                <a:gd name="connsiteX296" fmla="*/ 2122730 w 3093908"/>
                <a:gd name="connsiteY296" fmla="*/ 1625799 h 2557868"/>
                <a:gd name="connsiteX297" fmla="*/ 2124586 w 3093908"/>
                <a:gd name="connsiteY297" fmla="*/ 1740045 h 2557868"/>
                <a:gd name="connsiteX298" fmla="*/ 2132631 w 3093908"/>
                <a:gd name="connsiteY298" fmla="*/ 1858058 h 2557868"/>
                <a:gd name="connsiteX299" fmla="*/ 2145935 w 3093908"/>
                <a:gd name="connsiteY299" fmla="*/ 1973559 h 2557868"/>
                <a:gd name="connsiteX300" fmla="*/ 2162642 w 3093908"/>
                <a:gd name="connsiteY300" fmla="*/ 2083411 h 2557868"/>
                <a:gd name="connsiteX301" fmla="*/ 2183990 w 3093908"/>
                <a:gd name="connsiteY301" fmla="*/ 2185730 h 2557868"/>
                <a:gd name="connsiteX302" fmla="*/ 2205647 w 3093908"/>
                <a:gd name="connsiteY302" fmla="*/ 2276750 h 2557868"/>
                <a:gd name="connsiteX303" fmla="*/ 2220498 w 3093908"/>
                <a:gd name="connsiteY303" fmla="*/ 2351450 h 2557868"/>
                <a:gd name="connsiteX304" fmla="*/ 2221212 w 3093908"/>
                <a:gd name="connsiteY304" fmla="*/ 2354889 h 2557868"/>
                <a:gd name="connsiteX305" fmla="*/ 2010605 w 3093908"/>
                <a:gd name="connsiteY305" fmla="*/ 2383922 h 2557868"/>
                <a:gd name="connsiteX306" fmla="*/ 2010112 w 3093908"/>
                <a:gd name="connsiteY306" fmla="*/ 2381580 h 2557868"/>
                <a:gd name="connsiteX307" fmla="*/ 1991858 w 3093908"/>
                <a:gd name="connsiteY307" fmla="*/ 2323202 h 2557868"/>
                <a:gd name="connsiteX308" fmla="*/ 1967107 w 3093908"/>
                <a:gd name="connsiteY308" fmla="*/ 2266707 h 2557868"/>
                <a:gd name="connsiteX309" fmla="*/ 1942046 w 3093908"/>
                <a:gd name="connsiteY309" fmla="*/ 2213978 h 2557868"/>
                <a:gd name="connsiteX310" fmla="*/ 1915748 w 3093908"/>
                <a:gd name="connsiteY310" fmla="*/ 2161249 h 2557868"/>
                <a:gd name="connsiteX311" fmla="*/ 1894091 w 3093908"/>
                <a:gd name="connsiteY311" fmla="*/ 2112914 h 2557868"/>
                <a:gd name="connsiteX312" fmla="*/ 1827881 w 3093908"/>
                <a:gd name="connsiteY312" fmla="*/ 1950333 h 2557868"/>
                <a:gd name="connsiteX313" fmla="*/ 1766622 w 3093908"/>
                <a:gd name="connsiteY313" fmla="*/ 1791519 h 2557868"/>
                <a:gd name="connsiteX314" fmla="*/ 1708456 w 3093908"/>
                <a:gd name="connsiteY314" fmla="*/ 1625799 h 2557868"/>
                <a:gd name="connsiteX315" fmla="*/ 1609142 w 3093908"/>
                <a:gd name="connsiteY315" fmla="*/ 1273017 h 2557868"/>
                <a:gd name="connsiteX316" fmla="*/ 1579131 w 3093908"/>
                <a:gd name="connsiteY316" fmla="*/ 1208361 h 2557868"/>
                <a:gd name="connsiteX317" fmla="*/ 1544479 w 3093908"/>
                <a:gd name="connsiteY317" fmla="*/ 1141823 h 2557868"/>
                <a:gd name="connsiteX318" fmla="*/ 1509518 w 3093908"/>
                <a:gd name="connsiteY318" fmla="*/ 1077794 h 2557868"/>
                <a:gd name="connsiteX319" fmla="*/ 1478269 w 3093908"/>
                <a:gd name="connsiteY319" fmla="*/ 1017533 h 2557868"/>
                <a:gd name="connsiteX320" fmla="*/ 1451662 w 3093908"/>
                <a:gd name="connsiteY320" fmla="*/ 923374 h 2557868"/>
                <a:gd name="connsiteX321" fmla="*/ 1468369 w 3093908"/>
                <a:gd name="connsiteY321" fmla="*/ 912075 h 2557868"/>
                <a:gd name="connsiteX322" fmla="*/ 1479816 w 3093908"/>
                <a:gd name="connsiteY322" fmla="*/ 926513 h 2557868"/>
                <a:gd name="connsiteX323" fmla="*/ 1499617 w 3093908"/>
                <a:gd name="connsiteY323" fmla="*/ 939695 h 2557868"/>
                <a:gd name="connsiteX324" fmla="*/ 1516324 w 3093908"/>
                <a:gd name="connsiteY324" fmla="*/ 951622 h 2557868"/>
                <a:gd name="connsiteX325" fmla="*/ 1534578 w 3093908"/>
                <a:gd name="connsiteY325" fmla="*/ 961665 h 2557868"/>
                <a:gd name="connsiteX326" fmla="*/ 1527772 w 3093908"/>
                <a:gd name="connsiteY326" fmla="*/ 977986 h 2557868"/>
                <a:gd name="connsiteX327" fmla="*/ 1577584 w 3093908"/>
                <a:gd name="connsiteY327" fmla="*/ 1011256 h 2557868"/>
                <a:gd name="connsiteX328" fmla="*/ 1610689 w 3093908"/>
                <a:gd name="connsiteY328" fmla="*/ 1011256 h 2557868"/>
                <a:gd name="connsiteX329" fmla="*/ 1653694 w 3093908"/>
                <a:gd name="connsiteY329" fmla="*/ 1009372 h 2557868"/>
                <a:gd name="connsiteX330" fmla="*/ 1703506 w 3093908"/>
                <a:gd name="connsiteY330" fmla="*/ 1006234 h 2557868"/>
                <a:gd name="connsiteX331" fmla="*/ 1754865 w 3093908"/>
                <a:gd name="connsiteY331" fmla="*/ 1006234 h 2557868"/>
                <a:gd name="connsiteX332" fmla="*/ 1806224 w 3093908"/>
                <a:gd name="connsiteY332" fmla="*/ 1006234 h 2557868"/>
                <a:gd name="connsiteX333" fmla="*/ 1854488 w 3093908"/>
                <a:gd name="connsiteY333" fmla="*/ 1006234 h 2557868"/>
                <a:gd name="connsiteX334" fmla="*/ 1897494 w 3093908"/>
                <a:gd name="connsiteY334" fmla="*/ 1011256 h 2557868"/>
                <a:gd name="connsiteX335" fmla="*/ 1930599 w 3093908"/>
                <a:gd name="connsiteY335" fmla="*/ 1014394 h 2557868"/>
                <a:gd name="connsiteX336" fmla="*/ 1953803 w 3093908"/>
                <a:gd name="connsiteY336" fmla="*/ 1021299 h 2557868"/>
                <a:gd name="connsiteX337" fmla="*/ 1978554 w 3093908"/>
                <a:gd name="connsiteY337" fmla="*/ 1036365 h 2557868"/>
                <a:gd name="connsiteX338" fmla="*/ 1993405 w 3093908"/>
                <a:gd name="connsiteY338" fmla="*/ 1054569 h 2557868"/>
                <a:gd name="connsiteX339" fmla="*/ 2001758 w 3093908"/>
                <a:gd name="connsiteY339" fmla="*/ 1069007 h 2557868"/>
                <a:gd name="connsiteX340" fmla="*/ 2008565 w 3093908"/>
                <a:gd name="connsiteY340" fmla="*/ 1087211 h 2557868"/>
                <a:gd name="connsiteX341" fmla="*/ 2016609 w 3093908"/>
                <a:gd name="connsiteY341" fmla="*/ 1107298 h 2557868"/>
                <a:gd name="connsiteX342" fmla="*/ 2029913 w 3093908"/>
                <a:gd name="connsiteY342" fmla="*/ 1130523 h 2557868"/>
                <a:gd name="connsiteX343" fmla="*/ 2039814 w 3093908"/>
                <a:gd name="connsiteY343" fmla="*/ 1140567 h 2557868"/>
                <a:gd name="connsiteX344" fmla="*/ 2053117 w 3093908"/>
                <a:gd name="connsiteY344" fmla="*/ 1143706 h 2557868"/>
                <a:gd name="connsiteX345" fmla="*/ 2068277 w 3093908"/>
                <a:gd name="connsiteY345" fmla="*/ 1145589 h 2557868"/>
                <a:gd name="connsiteX346" fmla="*/ 2084675 w 3093908"/>
                <a:gd name="connsiteY346" fmla="*/ 1148728 h 2557868"/>
                <a:gd name="connsiteX347" fmla="*/ 2101382 w 3093908"/>
                <a:gd name="connsiteY347" fmla="*/ 1151866 h 2557868"/>
                <a:gd name="connsiteX348" fmla="*/ 2117780 w 3093908"/>
                <a:gd name="connsiteY348" fmla="*/ 1185136 h 2557868"/>
                <a:gd name="connsiteX349" fmla="*/ 2127681 w 3093908"/>
                <a:gd name="connsiteY349" fmla="*/ 1188274 h 2557868"/>
                <a:gd name="connsiteX350" fmla="*/ 2149338 w 3093908"/>
                <a:gd name="connsiteY350" fmla="*/ 1188274 h 2557868"/>
                <a:gd name="connsiteX351" fmla="*/ 2177492 w 3093908"/>
                <a:gd name="connsiteY351" fmla="*/ 1192040 h 2557868"/>
                <a:gd name="connsiteX352" fmla="*/ 2207194 w 3093908"/>
                <a:gd name="connsiteY352" fmla="*/ 1192041 h 2557868"/>
                <a:gd name="connsiteX353" fmla="*/ 2235349 w 3093908"/>
                <a:gd name="connsiteY353" fmla="*/ 1193296 h 2557868"/>
                <a:gd name="connsiteX354" fmla="*/ 2258553 w 3093908"/>
                <a:gd name="connsiteY354" fmla="*/ 1195179 h 2557868"/>
                <a:gd name="connsiteX355" fmla="*/ 2287017 w 3093908"/>
                <a:gd name="connsiteY355" fmla="*/ 1203340 h 2557868"/>
                <a:gd name="connsiteX356" fmla="*/ 2321669 w 3093908"/>
                <a:gd name="connsiteY356" fmla="*/ 1213383 h 2557868"/>
                <a:gd name="connsiteX357" fmla="*/ 2356320 w 3093908"/>
                <a:gd name="connsiteY357" fmla="*/ 1221544 h 2557868"/>
                <a:gd name="connsiteX358" fmla="*/ 2389735 w 3093908"/>
                <a:gd name="connsiteY358" fmla="*/ 1229704 h 2557868"/>
                <a:gd name="connsiteX359" fmla="*/ 2417889 w 3093908"/>
                <a:gd name="connsiteY359" fmla="*/ 1234726 h 2557868"/>
                <a:gd name="connsiteX360" fmla="*/ 2450994 w 3093908"/>
                <a:gd name="connsiteY360" fmla="*/ 1236609 h 2557868"/>
                <a:gd name="connsiteX361" fmla="*/ 2487502 w 3093908"/>
                <a:gd name="connsiteY361" fmla="*/ 1236609 h 2557868"/>
                <a:gd name="connsiteX362" fmla="*/ 2525557 w 3093908"/>
                <a:gd name="connsiteY362" fmla="*/ 1234726 h 2557868"/>
                <a:gd name="connsiteX363" fmla="*/ 2560209 w 3093908"/>
                <a:gd name="connsiteY363" fmla="*/ 1234726 h 2557868"/>
                <a:gd name="connsiteX364" fmla="*/ 2591767 w 3093908"/>
                <a:gd name="connsiteY364" fmla="*/ 1239748 h 2557868"/>
                <a:gd name="connsiteX365" fmla="*/ 2600120 w 3093908"/>
                <a:gd name="connsiteY365" fmla="*/ 1221543 h 2557868"/>
                <a:gd name="connsiteX366" fmla="*/ 2613424 w 3093908"/>
                <a:gd name="connsiteY366" fmla="*/ 1208362 h 2557868"/>
                <a:gd name="connsiteX367" fmla="*/ 2626728 w 3093908"/>
                <a:gd name="connsiteY367" fmla="*/ 1193296 h 2557868"/>
                <a:gd name="connsiteX368" fmla="*/ 2634772 w 3093908"/>
                <a:gd name="connsiteY368" fmla="*/ 1180114 h 2557868"/>
                <a:gd name="connsiteX369" fmla="*/ 2643125 w 3093908"/>
                <a:gd name="connsiteY369" fmla="*/ 1161910 h 2557868"/>
                <a:gd name="connsiteX370" fmla="*/ 2644672 w 3093908"/>
                <a:gd name="connsiteY370" fmla="*/ 1143706 h 2557868"/>
                <a:gd name="connsiteX371" fmla="*/ 2643126 w 3093908"/>
                <a:gd name="connsiteY371" fmla="*/ 1130523 h 2557868"/>
                <a:gd name="connsiteX372" fmla="*/ 2643126 w 3093908"/>
                <a:gd name="connsiteY372" fmla="*/ 1115458 h 2557868"/>
                <a:gd name="connsiteX373" fmla="*/ 2644673 w 3093908"/>
                <a:gd name="connsiteY373" fmla="*/ 1097254 h 2557868"/>
                <a:gd name="connsiteX374" fmla="*/ 2651479 w 3093908"/>
                <a:gd name="connsiteY374" fmla="*/ 1070889 h 2557868"/>
                <a:gd name="connsiteX375" fmla="*/ 2669734 w 3093908"/>
                <a:gd name="connsiteY375" fmla="*/ 1031343 h 2557868"/>
                <a:gd name="connsiteX376" fmla="*/ 2691081 w 3093908"/>
                <a:gd name="connsiteY376" fmla="*/ 991168 h 2557868"/>
                <a:gd name="connsiteX377" fmla="*/ 2706241 w 3093908"/>
                <a:gd name="connsiteY377" fmla="*/ 951621 h 2557868"/>
                <a:gd name="connsiteX378" fmla="*/ 2712738 w 3093908"/>
                <a:gd name="connsiteY378" fmla="*/ 923374 h 2557868"/>
                <a:gd name="connsiteX379" fmla="*/ 2719545 w 3093908"/>
                <a:gd name="connsiteY379" fmla="*/ 888849 h 2557868"/>
                <a:gd name="connsiteX380" fmla="*/ 2722639 w 3093908"/>
                <a:gd name="connsiteY380" fmla="*/ 853697 h 2557868"/>
                <a:gd name="connsiteX381" fmla="*/ 2729446 w 3093908"/>
                <a:gd name="connsiteY381" fmla="*/ 820427 h 2557868"/>
                <a:gd name="connsiteX382" fmla="*/ 2735943 w 3093908"/>
                <a:gd name="connsiteY382" fmla="*/ 790924 h 2557868"/>
                <a:gd name="connsiteX383" fmla="*/ 2744297 w 3093908"/>
                <a:gd name="connsiteY383" fmla="*/ 765815 h 2557868"/>
                <a:gd name="connsiteX384" fmla="*/ 2757600 w 3093908"/>
                <a:gd name="connsiteY384" fmla="*/ 747611 h 2557868"/>
                <a:gd name="connsiteX385" fmla="*/ 2772451 w 3093908"/>
                <a:gd name="connsiteY385" fmla="*/ 728152 h 2557868"/>
                <a:gd name="connsiteX386" fmla="*/ 2782351 w 3093908"/>
                <a:gd name="connsiteY386" fmla="*/ 706181 h 2557868"/>
                <a:gd name="connsiteX387" fmla="*/ 2788849 w 3093908"/>
                <a:gd name="connsiteY387" fmla="*/ 677933 h 2557868"/>
                <a:gd name="connsiteX388" fmla="*/ 2788849 w 3093908"/>
                <a:gd name="connsiteY388" fmla="*/ 656591 h 2557868"/>
                <a:gd name="connsiteX389" fmla="*/ 2788849 w 3093908"/>
                <a:gd name="connsiteY389" fmla="*/ 638387 h 2557868"/>
                <a:gd name="connsiteX390" fmla="*/ 2787302 w 3093908"/>
                <a:gd name="connsiteY390" fmla="*/ 618299 h 2557868"/>
                <a:gd name="connsiteX391" fmla="*/ 2785754 w 3093908"/>
                <a:gd name="connsiteY391" fmla="*/ 598840 h 2557868"/>
                <a:gd name="connsiteX392" fmla="*/ 2788849 w 3093908"/>
                <a:gd name="connsiteY392" fmla="*/ 575614 h 2557868"/>
                <a:gd name="connsiteX393" fmla="*/ 2749247 w 3093908"/>
                <a:gd name="connsiteY393" fmla="*/ 540461 h 2557868"/>
                <a:gd name="connsiteX394" fmla="*/ 2709335 w 3093908"/>
                <a:gd name="connsiteY394" fmla="*/ 502798 h 2557868"/>
                <a:gd name="connsiteX395" fmla="*/ 2676230 w 3093908"/>
                <a:gd name="connsiteY395" fmla="*/ 461368 h 2557868"/>
                <a:gd name="connsiteX396" fmla="*/ 2648076 w 3093908"/>
                <a:gd name="connsiteY396" fmla="*/ 414916 h 2557868"/>
                <a:gd name="connsiteX397" fmla="*/ 2624872 w 3093908"/>
                <a:gd name="connsiteY397" fmla="*/ 361559 h 2557868"/>
                <a:gd name="connsiteX398" fmla="*/ 2598573 w 3093908"/>
                <a:gd name="connsiteY398" fmla="*/ 275561 h 2557868"/>
                <a:gd name="connsiteX399" fmla="*/ 2619921 w 3093908"/>
                <a:gd name="connsiteY399" fmla="*/ 260496 h 2557868"/>
                <a:gd name="connsiteX400" fmla="*/ 2644673 w 3093908"/>
                <a:gd name="connsiteY400" fmla="*/ 254219 h 2557868"/>
                <a:gd name="connsiteX401" fmla="*/ 2673137 w 3093908"/>
                <a:gd name="connsiteY401" fmla="*/ 241036 h 2557868"/>
                <a:gd name="connsiteX402" fmla="*/ 1148920 w 3093908"/>
                <a:gd name="connsiteY402" fmla="*/ 0 h 2557868"/>
                <a:gd name="connsiteX403" fmla="*/ 1238794 w 3093908"/>
                <a:gd name="connsiteY403" fmla="*/ 28794 h 2557868"/>
                <a:gd name="connsiteX404" fmla="*/ 1257447 w 3093908"/>
                <a:gd name="connsiteY404" fmla="*/ 42343 h 2557868"/>
                <a:gd name="connsiteX405" fmla="*/ 1267621 w 3093908"/>
                <a:gd name="connsiteY405" fmla="*/ 62668 h 2557868"/>
                <a:gd name="connsiteX406" fmla="*/ 1276100 w 3093908"/>
                <a:gd name="connsiteY406" fmla="*/ 81299 h 2557868"/>
                <a:gd name="connsiteX407" fmla="*/ 1286274 w 3093908"/>
                <a:gd name="connsiteY407" fmla="*/ 103318 h 2557868"/>
                <a:gd name="connsiteX408" fmla="*/ 1294753 w 3093908"/>
                <a:gd name="connsiteY408" fmla="*/ 123643 h 2557868"/>
                <a:gd name="connsiteX409" fmla="*/ 1350712 w 3093908"/>
                <a:gd name="connsiteY409" fmla="*/ 155824 h 2557868"/>
                <a:gd name="connsiteX410" fmla="*/ 1371061 w 3093908"/>
                <a:gd name="connsiteY410" fmla="*/ 176149 h 2557868"/>
                <a:gd name="connsiteX411" fmla="*/ 1393105 w 3093908"/>
                <a:gd name="connsiteY411" fmla="*/ 204942 h 2557868"/>
                <a:gd name="connsiteX412" fmla="*/ 1413454 w 3093908"/>
                <a:gd name="connsiteY412" fmla="*/ 237123 h 2557868"/>
                <a:gd name="connsiteX413" fmla="*/ 1428715 w 3093908"/>
                <a:gd name="connsiteY413" fmla="*/ 270998 h 2557868"/>
                <a:gd name="connsiteX414" fmla="*/ 1442281 w 3093908"/>
                <a:gd name="connsiteY414" fmla="*/ 296404 h 2557868"/>
                <a:gd name="connsiteX415" fmla="*/ 1442281 w 3093908"/>
                <a:gd name="connsiteY415" fmla="*/ 379397 h 2557868"/>
                <a:gd name="connsiteX416" fmla="*/ 1447368 w 3093908"/>
                <a:gd name="connsiteY416" fmla="*/ 406497 h 2557868"/>
                <a:gd name="connsiteX417" fmla="*/ 1457543 w 3093908"/>
                <a:gd name="connsiteY417" fmla="*/ 425129 h 2557868"/>
                <a:gd name="connsiteX418" fmla="*/ 1466021 w 3093908"/>
                <a:gd name="connsiteY418" fmla="*/ 443760 h 2557868"/>
                <a:gd name="connsiteX419" fmla="*/ 1472804 w 3093908"/>
                <a:gd name="connsiteY419" fmla="*/ 460697 h 2557868"/>
                <a:gd name="connsiteX420" fmla="*/ 1479587 w 3093908"/>
                <a:gd name="connsiteY420" fmla="*/ 475941 h 2557868"/>
                <a:gd name="connsiteX421" fmla="*/ 1482979 w 3093908"/>
                <a:gd name="connsiteY421" fmla="*/ 494572 h 2557868"/>
                <a:gd name="connsiteX422" fmla="*/ 1482979 w 3093908"/>
                <a:gd name="connsiteY422" fmla="*/ 516590 h 2557868"/>
                <a:gd name="connsiteX423" fmla="*/ 1481283 w 3093908"/>
                <a:gd name="connsiteY423" fmla="*/ 543690 h 2557868"/>
                <a:gd name="connsiteX424" fmla="*/ 1474500 w 3093908"/>
                <a:gd name="connsiteY424" fmla="*/ 580952 h 2557868"/>
                <a:gd name="connsiteX425" fmla="*/ 1467717 w 3093908"/>
                <a:gd name="connsiteY425" fmla="*/ 618215 h 2557868"/>
                <a:gd name="connsiteX426" fmla="*/ 1467717 w 3093908"/>
                <a:gd name="connsiteY426" fmla="*/ 652089 h 2557868"/>
                <a:gd name="connsiteX427" fmla="*/ 1467717 w 3093908"/>
                <a:gd name="connsiteY427" fmla="*/ 677495 h 2557868"/>
                <a:gd name="connsiteX428" fmla="*/ 1469413 w 3093908"/>
                <a:gd name="connsiteY428" fmla="*/ 699514 h 2557868"/>
                <a:gd name="connsiteX429" fmla="*/ 1469413 w 3093908"/>
                <a:gd name="connsiteY429" fmla="*/ 721533 h 2557868"/>
                <a:gd name="connsiteX430" fmla="*/ 1466021 w 3093908"/>
                <a:gd name="connsiteY430" fmla="*/ 740164 h 2557868"/>
                <a:gd name="connsiteX431" fmla="*/ 1457543 w 3093908"/>
                <a:gd name="connsiteY431" fmla="*/ 758795 h 2557868"/>
                <a:gd name="connsiteX432" fmla="*/ 1437194 w 3093908"/>
                <a:gd name="connsiteY432" fmla="*/ 779120 h 2557868"/>
                <a:gd name="connsiteX433" fmla="*/ 1406671 w 3093908"/>
                <a:gd name="connsiteY433" fmla="*/ 802832 h 2557868"/>
                <a:gd name="connsiteX434" fmla="*/ 1406671 w 3093908"/>
                <a:gd name="connsiteY434" fmla="*/ 860419 h 2557868"/>
                <a:gd name="connsiteX435" fmla="*/ 1420237 w 3093908"/>
                <a:gd name="connsiteY435" fmla="*/ 863807 h 2557868"/>
                <a:gd name="connsiteX436" fmla="*/ 1423628 w 3093908"/>
                <a:gd name="connsiteY436" fmla="*/ 870582 h 2557868"/>
                <a:gd name="connsiteX437" fmla="*/ 1423628 w 3093908"/>
                <a:gd name="connsiteY437" fmla="*/ 882438 h 2557868"/>
                <a:gd name="connsiteX438" fmla="*/ 1423628 w 3093908"/>
                <a:gd name="connsiteY438" fmla="*/ 897682 h 2557868"/>
                <a:gd name="connsiteX439" fmla="*/ 1410062 w 3093908"/>
                <a:gd name="connsiteY439" fmla="*/ 912925 h 2557868"/>
                <a:gd name="connsiteX440" fmla="*/ 1401584 w 3093908"/>
                <a:gd name="connsiteY440" fmla="*/ 926475 h 2557868"/>
                <a:gd name="connsiteX441" fmla="*/ 1388018 w 3093908"/>
                <a:gd name="connsiteY441" fmla="*/ 938332 h 2557868"/>
                <a:gd name="connsiteX442" fmla="*/ 1372756 w 3093908"/>
                <a:gd name="connsiteY442" fmla="*/ 948494 h 2557868"/>
                <a:gd name="connsiteX443" fmla="*/ 1345625 w 3093908"/>
                <a:gd name="connsiteY443" fmla="*/ 934944 h 2557868"/>
                <a:gd name="connsiteX444" fmla="*/ 1308319 w 3093908"/>
                <a:gd name="connsiteY444" fmla="*/ 923088 h 2557868"/>
                <a:gd name="connsiteX445" fmla="*/ 1264230 w 3093908"/>
                <a:gd name="connsiteY445" fmla="*/ 912925 h 2557868"/>
                <a:gd name="connsiteX446" fmla="*/ 1216749 w 3093908"/>
                <a:gd name="connsiteY446" fmla="*/ 901069 h 2557868"/>
                <a:gd name="connsiteX447" fmla="*/ 1169269 w 3093908"/>
                <a:gd name="connsiteY447" fmla="*/ 890907 h 2557868"/>
                <a:gd name="connsiteX448" fmla="*/ 1123484 w 3093908"/>
                <a:gd name="connsiteY448" fmla="*/ 879050 h 2557868"/>
                <a:gd name="connsiteX449" fmla="*/ 1079395 w 3093908"/>
                <a:gd name="connsiteY449" fmla="*/ 867194 h 2557868"/>
                <a:gd name="connsiteX450" fmla="*/ 1043785 w 3093908"/>
                <a:gd name="connsiteY450" fmla="*/ 851951 h 2557868"/>
                <a:gd name="connsiteX451" fmla="*/ 1014957 w 3093908"/>
                <a:gd name="connsiteY451" fmla="*/ 836707 h 2557868"/>
                <a:gd name="connsiteX452" fmla="*/ 999696 w 3093908"/>
                <a:gd name="connsiteY452" fmla="*/ 814688 h 2557868"/>
                <a:gd name="connsiteX453" fmla="*/ 996304 w 3093908"/>
                <a:gd name="connsiteY453" fmla="*/ 802832 h 2557868"/>
                <a:gd name="connsiteX454" fmla="*/ 996304 w 3093908"/>
                <a:gd name="connsiteY454" fmla="*/ 787588 h 2557868"/>
                <a:gd name="connsiteX455" fmla="*/ 996304 w 3093908"/>
                <a:gd name="connsiteY455" fmla="*/ 774039 h 2557868"/>
                <a:gd name="connsiteX456" fmla="*/ 992913 w 3093908"/>
                <a:gd name="connsiteY456" fmla="*/ 763876 h 2557868"/>
                <a:gd name="connsiteX457" fmla="*/ 970868 w 3093908"/>
                <a:gd name="connsiteY457" fmla="*/ 730002 h 2557868"/>
                <a:gd name="connsiteX458" fmla="*/ 938650 w 3093908"/>
                <a:gd name="connsiteY458" fmla="*/ 696127 h 2557868"/>
                <a:gd name="connsiteX459" fmla="*/ 903039 w 3093908"/>
                <a:gd name="connsiteY459" fmla="*/ 660558 h 2557868"/>
                <a:gd name="connsiteX460" fmla="*/ 865733 w 3093908"/>
                <a:gd name="connsiteY460" fmla="*/ 628377 h 2557868"/>
                <a:gd name="connsiteX461" fmla="*/ 836906 w 3093908"/>
                <a:gd name="connsiteY461" fmla="*/ 596196 h 2557868"/>
                <a:gd name="connsiteX462" fmla="*/ 813166 w 3093908"/>
                <a:gd name="connsiteY462" fmla="*/ 562321 h 2557868"/>
                <a:gd name="connsiteX463" fmla="*/ 796208 w 3093908"/>
                <a:gd name="connsiteY463" fmla="*/ 519978 h 2557868"/>
                <a:gd name="connsiteX464" fmla="*/ 782642 w 3093908"/>
                <a:gd name="connsiteY464" fmla="*/ 472553 h 2557868"/>
                <a:gd name="connsiteX465" fmla="*/ 775860 w 3093908"/>
                <a:gd name="connsiteY465" fmla="*/ 420047 h 2557868"/>
                <a:gd name="connsiteX466" fmla="*/ 775860 w 3093908"/>
                <a:gd name="connsiteY466" fmla="*/ 365847 h 2557868"/>
                <a:gd name="connsiteX467" fmla="*/ 782642 w 3093908"/>
                <a:gd name="connsiteY467" fmla="*/ 316729 h 2557868"/>
                <a:gd name="connsiteX468" fmla="*/ 794513 w 3093908"/>
                <a:gd name="connsiteY468" fmla="*/ 267611 h 2557868"/>
                <a:gd name="connsiteX469" fmla="*/ 809774 w 3093908"/>
                <a:gd name="connsiteY469" fmla="*/ 228655 h 2557868"/>
                <a:gd name="connsiteX470" fmla="*/ 831819 w 3093908"/>
                <a:gd name="connsiteY470" fmla="*/ 196474 h 2557868"/>
                <a:gd name="connsiteX471" fmla="*/ 819949 w 3093908"/>
                <a:gd name="connsiteY471" fmla="*/ 177843 h 2557868"/>
                <a:gd name="connsiteX472" fmla="*/ 826731 w 3093908"/>
                <a:gd name="connsiteY472" fmla="*/ 177842 h 2557868"/>
                <a:gd name="connsiteX473" fmla="*/ 841993 w 3093908"/>
                <a:gd name="connsiteY473" fmla="*/ 171067 h 2557868"/>
                <a:gd name="connsiteX474" fmla="*/ 852167 w 3093908"/>
                <a:gd name="connsiteY474" fmla="*/ 157517 h 2557868"/>
                <a:gd name="connsiteX475" fmla="*/ 862342 w 3093908"/>
                <a:gd name="connsiteY475" fmla="*/ 142274 h 2557868"/>
                <a:gd name="connsiteX476" fmla="*/ 870821 w 3093908"/>
                <a:gd name="connsiteY476" fmla="*/ 130418 h 2557868"/>
                <a:gd name="connsiteX477" fmla="*/ 880995 w 3093908"/>
                <a:gd name="connsiteY477" fmla="*/ 118562 h 2557868"/>
                <a:gd name="connsiteX478" fmla="*/ 916605 w 3093908"/>
                <a:gd name="connsiteY478" fmla="*/ 99931 h 2557868"/>
                <a:gd name="connsiteX479" fmla="*/ 952215 w 3093908"/>
                <a:gd name="connsiteY479" fmla="*/ 86381 h 2557868"/>
                <a:gd name="connsiteX480" fmla="*/ 989521 w 3093908"/>
                <a:gd name="connsiteY480" fmla="*/ 67749 h 2557868"/>
                <a:gd name="connsiteX481" fmla="*/ 992913 w 3093908"/>
                <a:gd name="connsiteY481" fmla="*/ 67749 h 2557868"/>
                <a:gd name="connsiteX482" fmla="*/ 999696 w 3093908"/>
                <a:gd name="connsiteY482" fmla="*/ 40650 h 2557868"/>
                <a:gd name="connsiteX483" fmla="*/ 1014957 w 3093908"/>
                <a:gd name="connsiteY483" fmla="*/ 42343 h 2557868"/>
                <a:gd name="connsiteX484" fmla="*/ 1026827 w 3093908"/>
                <a:gd name="connsiteY484" fmla="*/ 44037 h 2557868"/>
                <a:gd name="connsiteX485" fmla="*/ 1037002 w 3093908"/>
                <a:gd name="connsiteY485" fmla="*/ 45731 h 2557868"/>
                <a:gd name="connsiteX486" fmla="*/ 1050568 w 3093908"/>
                <a:gd name="connsiteY486" fmla="*/ 50812 h 2557868"/>
                <a:gd name="connsiteX487" fmla="*/ 1052263 w 3093908"/>
                <a:gd name="connsiteY487" fmla="*/ 42343 h 2557868"/>
                <a:gd name="connsiteX488" fmla="*/ 1055655 w 3093908"/>
                <a:gd name="connsiteY488" fmla="*/ 35568 h 2557868"/>
                <a:gd name="connsiteX489" fmla="*/ 1057351 w 3093908"/>
                <a:gd name="connsiteY489" fmla="*/ 30487 h 2557868"/>
                <a:gd name="connsiteX490" fmla="*/ 1060742 w 3093908"/>
                <a:gd name="connsiteY490" fmla="*/ 28793 h 2557868"/>
                <a:gd name="connsiteX491" fmla="*/ 1065829 w 3093908"/>
                <a:gd name="connsiteY491" fmla="*/ 27100 h 2557868"/>
                <a:gd name="connsiteX492" fmla="*/ 1072612 w 3093908"/>
                <a:gd name="connsiteY492" fmla="*/ 25406 h 2557868"/>
                <a:gd name="connsiteX493" fmla="*/ 1082786 w 3093908"/>
                <a:gd name="connsiteY493" fmla="*/ 22018 h 2557868"/>
                <a:gd name="connsiteX494" fmla="*/ 1104831 w 3093908"/>
                <a:gd name="connsiteY494" fmla="*/ 15243 h 2557868"/>
                <a:gd name="connsiteX495" fmla="*/ 1126875 w 3093908"/>
                <a:gd name="connsiteY495" fmla="*/ 8469 h 255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3093908" h="2557868">
                  <a:moveTo>
                    <a:pt x="1380104" y="960640"/>
                  </a:moveTo>
                  <a:lnTo>
                    <a:pt x="1404926" y="974839"/>
                  </a:lnTo>
                  <a:lnTo>
                    <a:pt x="1419110" y="987262"/>
                  </a:lnTo>
                  <a:lnTo>
                    <a:pt x="1426202" y="994361"/>
                  </a:lnTo>
                  <a:lnTo>
                    <a:pt x="1426202" y="997911"/>
                  </a:lnTo>
                  <a:lnTo>
                    <a:pt x="1419110" y="1026307"/>
                  </a:lnTo>
                  <a:lnTo>
                    <a:pt x="1417337" y="1045830"/>
                  </a:lnTo>
                  <a:lnTo>
                    <a:pt x="1413791" y="1058253"/>
                  </a:lnTo>
                  <a:lnTo>
                    <a:pt x="1413791" y="1065352"/>
                  </a:lnTo>
                  <a:lnTo>
                    <a:pt x="1413791" y="1067128"/>
                  </a:lnTo>
                  <a:lnTo>
                    <a:pt x="1420883" y="1090200"/>
                  </a:lnTo>
                  <a:lnTo>
                    <a:pt x="1427975" y="1120371"/>
                  </a:lnTo>
                  <a:lnTo>
                    <a:pt x="1442159" y="1143443"/>
                  </a:lnTo>
                  <a:lnTo>
                    <a:pt x="1452797" y="1161191"/>
                  </a:lnTo>
                  <a:lnTo>
                    <a:pt x="1461662" y="1175389"/>
                  </a:lnTo>
                  <a:lnTo>
                    <a:pt x="1466982" y="1177164"/>
                  </a:lnTo>
                  <a:lnTo>
                    <a:pt x="1491804" y="1205561"/>
                  </a:lnTo>
                  <a:lnTo>
                    <a:pt x="1507761" y="1223308"/>
                  </a:lnTo>
                  <a:lnTo>
                    <a:pt x="1518399" y="1237507"/>
                  </a:lnTo>
                  <a:lnTo>
                    <a:pt x="1520172" y="1241056"/>
                  </a:lnTo>
                  <a:lnTo>
                    <a:pt x="1543221" y="1290751"/>
                  </a:lnTo>
                  <a:lnTo>
                    <a:pt x="1566271" y="1342219"/>
                  </a:lnTo>
                  <a:lnTo>
                    <a:pt x="1589320" y="1395463"/>
                  </a:lnTo>
                  <a:lnTo>
                    <a:pt x="1608823" y="1448707"/>
                  </a:lnTo>
                  <a:lnTo>
                    <a:pt x="1628326" y="1501950"/>
                  </a:lnTo>
                  <a:lnTo>
                    <a:pt x="1646057" y="1551644"/>
                  </a:lnTo>
                  <a:lnTo>
                    <a:pt x="1662014" y="1597789"/>
                  </a:lnTo>
                  <a:lnTo>
                    <a:pt x="1676198" y="1638609"/>
                  </a:lnTo>
                  <a:lnTo>
                    <a:pt x="1685063" y="1674105"/>
                  </a:lnTo>
                  <a:lnTo>
                    <a:pt x="1693928" y="1698952"/>
                  </a:lnTo>
                  <a:lnTo>
                    <a:pt x="1699247" y="1714925"/>
                  </a:lnTo>
                  <a:lnTo>
                    <a:pt x="1701020" y="1722024"/>
                  </a:lnTo>
                  <a:lnTo>
                    <a:pt x="1715204" y="1762844"/>
                  </a:lnTo>
                  <a:lnTo>
                    <a:pt x="1725842" y="1814313"/>
                  </a:lnTo>
                  <a:lnTo>
                    <a:pt x="1740026" y="1871106"/>
                  </a:lnTo>
                  <a:lnTo>
                    <a:pt x="1752438" y="1933224"/>
                  </a:lnTo>
                  <a:lnTo>
                    <a:pt x="1763076" y="2000666"/>
                  </a:lnTo>
                  <a:lnTo>
                    <a:pt x="1775487" y="2066333"/>
                  </a:lnTo>
                  <a:lnTo>
                    <a:pt x="1784352" y="2135550"/>
                  </a:lnTo>
                  <a:lnTo>
                    <a:pt x="1793217" y="2199442"/>
                  </a:lnTo>
                  <a:lnTo>
                    <a:pt x="1802082" y="2265109"/>
                  </a:lnTo>
                  <a:lnTo>
                    <a:pt x="1810947" y="2321902"/>
                  </a:lnTo>
                  <a:lnTo>
                    <a:pt x="1816266" y="2371596"/>
                  </a:lnTo>
                  <a:lnTo>
                    <a:pt x="1822384" y="2409869"/>
                  </a:lnTo>
                  <a:lnTo>
                    <a:pt x="1568614" y="2444853"/>
                  </a:lnTo>
                  <a:lnTo>
                    <a:pt x="1560952" y="2376921"/>
                  </a:lnTo>
                  <a:lnTo>
                    <a:pt x="1550313" y="2218965"/>
                  </a:lnTo>
                  <a:lnTo>
                    <a:pt x="1544994" y="2146198"/>
                  </a:lnTo>
                  <a:lnTo>
                    <a:pt x="1537902" y="2078757"/>
                  </a:lnTo>
                  <a:lnTo>
                    <a:pt x="1534356" y="2018414"/>
                  </a:lnTo>
                  <a:lnTo>
                    <a:pt x="1527264" y="1963395"/>
                  </a:lnTo>
                  <a:lnTo>
                    <a:pt x="1521945" y="1919025"/>
                  </a:lnTo>
                  <a:lnTo>
                    <a:pt x="1518399" y="1885305"/>
                  </a:lnTo>
                  <a:lnTo>
                    <a:pt x="1514853" y="1864007"/>
                  </a:lnTo>
                  <a:lnTo>
                    <a:pt x="1514853" y="1855133"/>
                  </a:lnTo>
                  <a:lnTo>
                    <a:pt x="1507761" y="1817863"/>
                  </a:lnTo>
                  <a:lnTo>
                    <a:pt x="1500669" y="1778817"/>
                  </a:lnTo>
                  <a:lnTo>
                    <a:pt x="1491804" y="1739772"/>
                  </a:lnTo>
                  <a:lnTo>
                    <a:pt x="1482939" y="1706051"/>
                  </a:lnTo>
                  <a:lnTo>
                    <a:pt x="1474074" y="1674105"/>
                  </a:lnTo>
                  <a:lnTo>
                    <a:pt x="1466982" y="1651033"/>
                  </a:lnTo>
                  <a:lnTo>
                    <a:pt x="1461662" y="1635059"/>
                  </a:lnTo>
                  <a:lnTo>
                    <a:pt x="1461662" y="1627960"/>
                  </a:lnTo>
                  <a:lnTo>
                    <a:pt x="1410245" y="1471779"/>
                  </a:lnTo>
                  <a:lnTo>
                    <a:pt x="1360601" y="1331571"/>
                  </a:lnTo>
                  <a:lnTo>
                    <a:pt x="1349962" y="1297850"/>
                  </a:lnTo>
                  <a:lnTo>
                    <a:pt x="1342870" y="1260579"/>
                  </a:lnTo>
                  <a:lnTo>
                    <a:pt x="1341097" y="1223309"/>
                  </a:lnTo>
                  <a:lnTo>
                    <a:pt x="1339324" y="1189588"/>
                  </a:lnTo>
                  <a:lnTo>
                    <a:pt x="1341097" y="1157641"/>
                  </a:lnTo>
                  <a:lnTo>
                    <a:pt x="1342870" y="1131020"/>
                  </a:lnTo>
                  <a:lnTo>
                    <a:pt x="1342870" y="1115047"/>
                  </a:lnTo>
                  <a:lnTo>
                    <a:pt x="1344643" y="1107948"/>
                  </a:lnTo>
                  <a:lnTo>
                    <a:pt x="1325140" y="1090200"/>
                  </a:lnTo>
                  <a:lnTo>
                    <a:pt x="1303864" y="1072451"/>
                  </a:lnTo>
                  <a:lnTo>
                    <a:pt x="1286134" y="1052929"/>
                  </a:lnTo>
                  <a:lnTo>
                    <a:pt x="1271949" y="1040506"/>
                  </a:lnTo>
                  <a:lnTo>
                    <a:pt x="1261312" y="1029857"/>
                  </a:lnTo>
                  <a:lnTo>
                    <a:pt x="1257765" y="1026307"/>
                  </a:lnTo>
                  <a:lnTo>
                    <a:pt x="1273723" y="1003235"/>
                  </a:lnTo>
                  <a:lnTo>
                    <a:pt x="1287907" y="983712"/>
                  </a:lnTo>
                  <a:lnTo>
                    <a:pt x="1294999" y="978388"/>
                  </a:lnTo>
                  <a:lnTo>
                    <a:pt x="1300318" y="973064"/>
                  </a:lnTo>
                  <a:lnTo>
                    <a:pt x="1328686" y="974838"/>
                  </a:lnTo>
                  <a:lnTo>
                    <a:pt x="1351735" y="973063"/>
                  </a:lnTo>
                  <a:lnTo>
                    <a:pt x="1365920" y="971289"/>
                  </a:lnTo>
                  <a:lnTo>
                    <a:pt x="1374785" y="965965"/>
                  </a:lnTo>
                  <a:lnTo>
                    <a:pt x="1380104" y="964190"/>
                  </a:lnTo>
                  <a:close/>
                  <a:moveTo>
                    <a:pt x="992526" y="897010"/>
                  </a:moveTo>
                  <a:cubicBezTo>
                    <a:pt x="995929" y="908936"/>
                    <a:pt x="999023" y="921491"/>
                    <a:pt x="1002426" y="933418"/>
                  </a:cubicBezTo>
                  <a:cubicBezTo>
                    <a:pt x="1007995" y="944716"/>
                    <a:pt x="1013564" y="956643"/>
                    <a:pt x="1019133" y="967943"/>
                  </a:cubicBezTo>
                  <a:cubicBezTo>
                    <a:pt x="1026249" y="978614"/>
                    <a:pt x="1033675" y="988657"/>
                    <a:pt x="1040791" y="999329"/>
                  </a:cubicBezTo>
                  <a:lnTo>
                    <a:pt x="1062139" y="1031343"/>
                  </a:lnTo>
                  <a:lnTo>
                    <a:pt x="1080393" y="1060846"/>
                  </a:lnTo>
                  <a:lnTo>
                    <a:pt x="1116901" y="1130523"/>
                  </a:lnTo>
                  <a:cubicBezTo>
                    <a:pt x="1128039" y="1155632"/>
                    <a:pt x="1138867" y="1181369"/>
                    <a:pt x="1150006" y="1206478"/>
                  </a:cubicBezTo>
                  <a:cubicBezTo>
                    <a:pt x="1159906" y="1232215"/>
                    <a:pt x="1170116" y="1257324"/>
                    <a:pt x="1180017" y="1283061"/>
                  </a:cubicBezTo>
                  <a:lnTo>
                    <a:pt x="1218072" y="1407351"/>
                  </a:lnTo>
                  <a:cubicBezTo>
                    <a:pt x="1229519" y="1450664"/>
                    <a:pt x="1241276" y="1493349"/>
                    <a:pt x="1252723" y="1536662"/>
                  </a:cubicBezTo>
                  <a:cubicBezTo>
                    <a:pt x="1262005" y="1579347"/>
                    <a:pt x="1271596" y="1622660"/>
                    <a:pt x="1280878" y="1665346"/>
                  </a:cubicBezTo>
                  <a:cubicBezTo>
                    <a:pt x="1289231" y="1709914"/>
                    <a:pt x="1297585" y="1753855"/>
                    <a:pt x="1305939" y="1798424"/>
                  </a:cubicBezTo>
                  <a:cubicBezTo>
                    <a:pt x="1315220" y="1844247"/>
                    <a:pt x="1324811" y="1890071"/>
                    <a:pt x="1334093" y="1935896"/>
                  </a:cubicBezTo>
                  <a:cubicBezTo>
                    <a:pt x="1343994" y="1982347"/>
                    <a:pt x="1353894" y="2028171"/>
                    <a:pt x="1363795" y="2074623"/>
                  </a:cubicBezTo>
                  <a:cubicBezTo>
                    <a:pt x="1370292" y="2102243"/>
                    <a:pt x="1377099" y="2129863"/>
                    <a:pt x="1383596" y="2157482"/>
                  </a:cubicBezTo>
                  <a:cubicBezTo>
                    <a:pt x="1390402" y="2185730"/>
                    <a:pt x="1396900" y="2213978"/>
                    <a:pt x="1403706" y="2242225"/>
                  </a:cubicBezTo>
                  <a:cubicBezTo>
                    <a:pt x="1408656" y="2271101"/>
                    <a:pt x="1413607" y="2299348"/>
                    <a:pt x="1418557" y="2328224"/>
                  </a:cubicBezTo>
                  <a:cubicBezTo>
                    <a:pt x="1422888" y="2357727"/>
                    <a:pt x="1427529" y="2386602"/>
                    <a:pt x="1431861" y="2416106"/>
                  </a:cubicBezTo>
                  <a:lnTo>
                    <a:pt x="1436794" y="2463025"/>
                  </a:lnTo>
                  <a:lnTo>
                    <a:pt x="748798" y="2557868"/>
                  </a:lnTo>
                  <a:lnTo>
                    <a:pt x="745632" y="2527213"/>
                  </a:lnTo>
                  <a:cubicBezTo>
                    <a:pt x="746869" y="2505243"/>
                    <a:pt x="747798" y="2482645"/>
                    <a:pt x="749035" y="2460674"/>
                  </a:cubicBezTo>
                  <a:cubicBezTo>
                    <a:pt x="750273" y="2436193"/>
                    <a:pt x="751201" y="2412339"/>
                    <a:pt x="752438" y="2387858"/>
                  </a:cubicBezTo>
                  <a:cubicBezTo>
                    <a:pt x="753985" y="2362749"/>
                    <a:pt x="755842" y="2338268"/>
                    <a:pt x="757389" y="2313159"/>
                  </a:cubicBezTo>
                  <a:cubicBezTo>
                    <a:pt x="758008" y="2287422"/>
                    <a:pt x="758317" y="2261057"/>
                    <a:pt x="758936" y="2235321"/>
                  </a:cubicBezTo>
                  <a:cubicBezTo>
                    <a:pt x="758317" y="2210839"/>
                    <a:pt x="758007" y="2186985"/>
                    <a:pt x="757389" y="2162505"/>
                  </a:cubicBezTo>
                  <a:lnTo>
                    <a:pt x="749035" y="2096593"/>
                  </a:lnTo>
                  <a:cubicBezTo>
                    <a:pt x="742847" y="2030682"/>
                    <a:pt x="736969" y="1965399"/>
                    <a:pt x="730781" y="1899487"/>
                  </a:cubicBezTo>
                  <a:cubicBezTo>
                    <a:pt x="729543" y="1910159"/>
                    <a:pt x="728615" y="1920202"/>
                    <a:pt x="727378" y="1930873"/>
                  </a:cubicBezTo>
                  <a:lnTo>
                    <a:pt x="715930" y="1954099"/>
                  </a:lnTo>
                  <a:cubicBezTo>
                    <a:pt x="712527" y="1960376"/>
                    <a:pt x="709433" y="1967282"/>
                    <a:pt x="706030" y="1973559"/>
                  </a:cubicBezTo>
                  <a:lnTo>
                    <a:pt x="697676" y="1990507"/>
                  </a:lnTo>
                  <a:cubicBezTo>
                    <a:pt x="696129" y="1996785"/>
                    <a:pt x="694273" y="2002434"/>
                    <a:pt x="692726" y="2008711"/>
                  </a:cubicBezTo>
                  <a:cubicBezTo>
                    <a:pt x="692417" y="2014361"/>
                    <a:pt x="692107" y="2019383"/>
                    <a:pt x="691798" y="2025032"/>
                  </a:cubicBezTo>
                  <a:lnTo>
                    <a:pt x="685920" y="2036959"/>
                  </a:lnTo>
                  <a:cubicBezTo>
                    <a:pt x="682516" y="2043864"/>
                    <a:pt x="679422" y="2051397"/>
                    <a:pt x="676019" y="2058302"/>
                  </a:cubicBezTo>
                  <a:lnTo>
                    <a:pt x="664571" y="2083411"/>
                  </a:lnTo>
                  <a:cubicBezTo>
                    <a:pt x="662406" y="2092827"/>
                    <a:pt x="659931" y="2101615"/>
                    <a:pt x="657765" y="2111031"/>
                  </a:cubicBezTo>
                  <a:lnTo>
                    <a:pt x="651268" y="2141161"/>
                  </a:lnTo>
                  <a:cubicBezTo>
                    <a:pt x="650030" y="2148694"/>
                    <a:pt x="649102" y="2156855"/>
                    <a:pt x="647864" y="2164388"/>
                  </a:cubicBezTo>
                  <a:cubicBezTo>
                    <a:pt x="647246" y="2170665"/>
                    <a:pt x="646936" y="2176314"/>
                    <a:pt x="646317" y="2182592"/>
                  </a:cubicBezTo>
                  <a:cubicBezTo>
                    <a:pt x="645080" y="2184475"/>
                    <a:pt x="644151" y="2186985"/>
                    <a:pt x="642914" y="2188869"/>
                  </a:cubicBezTo>
                  <a:lnTo>
                    <a:pt x="609809" y="2220883"/>
                  </a:lnTo>
                  <a:lnTo>
                    <a:pt x="578251" y="2247247"/>
                  </a:lnTo>
                  <a:lnTo>
                    <a:pt x="548550" y="2271729"/>
                  </a:lnTo>
                  <a:cubicBezTo>
                    <a:pt x="538649" y="2279261"/>
                    <a:pt x="528440" y="2286166"/>
                    <a:pt x="518539" y="2293699"/>
                  </a:cubicBezTo>
                  <a:lnTo>
                    <a:pt x="482340" y="2313158"/>
                  </a:lnTo>
                  <a:lnTo>
                    <a:pt x="437479" y="2330107"/>
                  </a:lnTo>
                  <a:lnTo>
                    <a:pt x="400971" y="2336384"/>
                  </a:lnTo>
                  <a:lnTo>
                    <a:pt x="369413" y="2331362"/>
                  </a:lnTo>
                  <a:lnTo>
                    <a:pt x="338164" y="2321947"/>
                  </a:lnTo>
                  <a:lnTo>
                    <a:pt x="311557" y="2301859"/>
                  </a:lnTo>
                  <a:cubicBezTo>
                    <a:pt x="302584" y="2294954"/>
                    <a:pt x="293921" y="2287422"/>
                    <a:pt x="284949" y="2280517"/>
                  </a:cubicBezTo>
                  <a:cubicBezTo>
                    <a:pt x="277214" y="2272356"/>
                    <a:pt x="269479" y="2263568"/>
                    <a:pt x="261745" y="2255408"/>
                  </a:cubicBezTo>
                  <a:lnTo>
                    <a:pt x="240397" y="2227160"/>
                  </a:lnTo>
                  <a:cubicBezTo>
                    <a:pt x="234209" y="2218372"/>
                    <a:pt x="228330" y="2209584"/>
                    <a:pt x="222143" y="2200796"/>
                  </a:cubicBezTo>
                  <a:cubicBezTo>
                    <a:pt x="216574" y="2193263"/>
                    <a:pt x="211005" y="2185103"/>
                    <a:pt x="205435" y="2177570"/>
                  </a:cubicBezTo>
                  <a:cubicBezTo>
                    <a:pt x="201104" y="2170665"/>
                    <a:pt x="196463" y="2164387"/>
                    <a:pt x="192132" y="2157482"/>
                  </a:cubicBezTo>
                  <a:cubicBezTo>
                    <a:pt x="188419" y="2153716"/>
                    <a:pt x="184397" y="2149950"/>
                    <a:pt x="180684" y="2146183"/>
                  </a:cubicBezTo>
                  <a:cubicBezTo>
                    <a:pt x="169546" y="2133001"/>
                    <a:pt x="158717" y="2119191"/>
                    <a:pt x="147579" y="2106009"/>
                  </a:cubicBezTo>
                  <a:lnTo>
                    <a:pt x="119425" y="2060185"/>
                  </a:lnTo>
                  <a:lnTo>
                    <a:pt x="96220" y="2003690"/>
                  </a:lnTo>
                  <a:cubicBezTo>
                    <a:pt x="90652" y="1983602"/>
                    <a:pt x="85082" y="1964143"/>
                    <a:pt x="79513" y="1944056"/>
                  </a:cubicBezTo>
                  <a:cubicBezTo>
                    <a:pt x="75182" y="1922085"/>
                    <a:pt x="70541" y="1899487"/>
                    <a:pt x="66210" y="1877517"/>
                  </a:cubicBezTo>
                  <a:cubicBezTo>
                    <a:pt x="64663" y="1854291"/>
                    <a:pt x="62806" y="1831065"/>
                    <a:pt x="61259" y="1807839"/>
                  </a:cubicBezTo>
                  <a:lnTo>
                    <a:pt x="61259" y="1740045"/>
                  </a:lnTo>
                  <a:lnTo>
                    <a:pt x="69613" y="1672250"/>
                  </a:lnTo>
                  <a:cubicBezTo>
                    <a:pt x="71160" y="1661579"/>
                    <a:pt x="73016" y="1651536"/>
                    <a:pt x="74563" y="1640864"/>
                  </a:cubicBezTo>
                  <a:cubicBezTo>
                    <a:pt x="73944" y="1630821"/>
                    <a:pt x="73635" y="1620777"/>
                    <a:pt x="73016" y="1610733"/>
                  </a:cubicBezTo>
                  <a:lnTo>
                    <a:pt x="73016" y="1581230"/>
                  </a:lnTo>
                  <a:lnTo>
                    <a:pt x="73016" y="1552983"/>
                  </a:lnTo>
                  <a:cubicBezTo>
                    <a:pt x="73944" y="1545450"/>
                    <a:pt x="75182" y="1537289"/>
                    <a:pt x="76110" y="1529757"/>
                  </a:cubicBezTo>
                  <a:cubicBezTo>
                    <a:pt x="70541" y="1512808"/>
                    <a:pt x="65282" y="1495232"/>
                    <a:pt x="59713" y="1478283"/>
                  </a:cubicBezTo>
                  <a:cubicBezTo>
                    <a:pt x="53215" y="1459452"/>
                    <a:pt x="46409" y="1440620"/>
                    <a:pt x="39911" y="1421788"/>
                  </a:cubicBezTo>
                  <a:cubicBezTo>
                    <a:pt x="34342" y="1402329"/>
                    <a:pt x="28773" y="1383497"/>
                    <a:pt x="23204" y="1364038"/>
                  </a:cubicBezTo>
                  <a:lnTo>
                    <a:pt x="8354" y="1307542"/>
                  </a:lnTo>
                  <a:cubicBezTo>
                    <a:pt x="5569" y="1288710"/>
                    <a:pt x="2785" y="1270506"/>
                    <a:pt x="0" y="1251675"/>
                  </a:cubicBezTo>
                  <a:lnTo>
                    <a:pt x="33105" y="1218405"/>
                  </a:lnTo>
                  <a:lnTo>
                    <a:pt x="79513" y="1192040"/>
                  </a:lnTo>
                  <a:lnTo>
                    <a:pt x="127469" y="1170070"/>
                  </a:lnTo>
                  <a:lnTo>
                    <a:pt x="184088" y="1155632"/>
                  </a:lnTo>
                  <a:lnTo>
                    <a:pt x="240397" y="1148727"/>
                  </a:lnTo>
                  <a:cubicBezTo>
                    <a:pt x="245347" y="1151866"/>
                    <a:pt x="250297" y="1155633"/>
                    <a:pt x="255247" y="1158771"/>
                  </a:cubicBezTo>
                  <a:cubicBezTo>
                    <a:pt x="260816" y="1160654"/>
                    <a:pt x="266076" y="1163165"/>
                    <a:pt x="271645" y="1165048"/>
                  </a:cubicBezTo>
                  <a:cubicBezTo>
                    <a:pt x="277833" y="1166932"/>
                    <a:pt x="283711" y="1168187"/>
                    <a:pt x="289899" y="1170070"/>
                  </a:cubicBezTo>
                  <a:cubicBezTo>
                    <a:pt x="295468" y="1172581"/>
                    <a:pt x="301037" y="1175720"/>
                    <a:pt x="306606" y="1178231"/>
                  </a:cubicBezTo>
                  <a:cubicBezTo>
                    <a:pt x="311557" y="1182625"/>
                    <a:pt x="316507" y="1187646"/>
                    <a:pt x="321457" y="1192040"/>
                  </a:cubicBezTo>
                  <a:lnTo>
                    <a:pt x="338164" y="1216522"/>
                  </a:lnTo>
                  <a:cubicBezTo>
                    <a:pt x="341877" y="1225938"/>
                    <a:pt x="345899" y="1235354"/>
                    <a:pt x="349612" y="1244770"/>
                  </a:cubicBezTo>
                  <a:lnTo>
                    <a:pt x="336308" y="1266112"/>
                  </a:lnTo>
                  <a:cubicBezTo>
                    <a:pt x="334761" y="1273645"/>
                    <a:pt x="332905" y="1280550"/>
                    <a:pt x="331358" y="1288083"/>
                  </a:cubicBezTo>
                  <a:cubicBezTo>
                    <a:pt x="332905" y="1294988"/>
                    <a:pt x="334761" y="1302520"/>
                    <a:pt x="336308" y="1309425"/>
                  </a:cubicBezTo>
                  <a:cubicBezTo>
                    <a:pt x="337855" y="1316330"/>
                    <a:pt x="339711" y="1323863"/>
                    <a:pt x="341258" y="1330768"/>
                  </a:cubicBezTo>
                  <a:cubicBezTo>
                    <a:pt x="342496" y="1338301"/>
                    <a:pt x="343424" y="1346461"/>
                    <a:pt x="344661" y="1353994"/>
                  </a:cubicBezTo>
                  <a:cubicBezTo>
                    <a:pt x="344043" y="1361526"/>
                    <a:pt x="343733" y="1369687"/>
                    <a:pt x="343114" y="1377220"/>
                  </a:cubicBezTo>
                  <a:cubicBezTo>
                    <a:pt x="339092" y="1386008"/>
                    <a:pt x="335380" y="1394796"/>
                    <a:pt x="331358" y="1403584"/>
                  </a:cubicBezTo>
                  <a:lnTo>
                    <a:pt x="278452" y="1425555"/>
                  </a:lnTo>
                  <a:lnTo>
                    <a:pt x="278452" y="1448781"/>
                  </a:lnTo>
                  <a:cubicBezTo>
                    <a:pt x="279071" y="1456313"/>
                    <a:pt x="279380" y="1464473"/>
                    <a:pt x="279999" y="1472006"/>
                  </a:cubicBezTo>
                  <a:cubicBezTo>
                    <a:pt x="281236" y="1480794"/>
                    <a:pt x="282164" y="1489582"/>
                    <a:pt x="283402" y="1498371"/>
                  </a:cubicBezTo>
                  <a:lnTo>
                    <a:pt x="283402" y="1522852"/>
                  </a:lnTo>
                  <a:cubicBezTo>
                    <a:pt x="282164" y="1531013"/>
                    <a:pt x="281236" y="1539801"/>
                    <a:pt x="279999" y="1547961"/>
                  </a:cubicBezTo>
                  <a:cubicBezTo>
                    <a:pt x="278452" y="1554866"/>
                    <a:pt x="276595" y="1561143"/>
                    <a:pt x="275048" y="1568048"/>
                  </a:cubicBezTo>
                  <a:cubicBezTo>
                    <a:pt x="270717" y="1573698"/>
                    <a:pt x="266076" y="1578720"/>
                    <a:pt x="261745" y="1584369"/>
                  </a:cubicBezTo>
                  <a:lnTo>
                    <a:pt x="275048" y="1609478"/>
                  </a:lnTo>
                  <a:cubicBezTo>
                    <a:pt x="279999" y="1617011"/>
                    <a:pt x="284949" y="1625171"/>
                    <a:pt x="289899" y="1632704"/>
                  </a:cubicBezTo>
                  <a:cubicBezTo>
                    <a:pt x="295468" y="1639609"/>
                    <a:pt x="301037" y="1647142"/>
                    <a:pt x="306606" y="1654047"/>
                  </a:cubicBezTo>
                  <a:lnTo>
                    <a:pt x="323004" y="1669112"/>
                  </a:lnTo>
                  <a:cubicBezTo>
                    <a:pt x="327954" y="1670995"/>
                    <a:pt x="333214" y="1673506"/>
                    <a:pt x="338164" y="1675389"/>
                  </a:cubicBezTo>
                  <a:cubicBezTo>
                    <a:pt x="341877" y="1669740"/>
                    <a:pt x="345899" y="1664718"/>
                    <a:pt x="349612" y="1659068"/>
                  </a:cubicBezTo>
                  <a:lnTo>
                    <a:pt x="357965" y="1630821"/>
                  </a:lnTo>
                  <a:cubicBezTo>
                    <a:pt x="361678" y="1619522"/>
                    <a:pt x="365700" y="1607595"/>
                    <a:pt x="369413" y="1596296"/>
                  </a:cubicBezTo>
                  <a:cubicBezTo>
                    <a:pt x="372816" y="1583113"/>
                    <a:pt x="376219" y="1569304"/>
                    <a:pt x="379622" y="1556122"/>
                  </a:cubicBezTo>
                  <a:cubicBezTo>
                    <a:pt x="381788" y="1541684"/>
                    <a:pt x="383954" y="1527874"/>
                    <a:pt x="386120" y="1513436"/>
                  </a:cubicBezTo>
                  <a:lnTo>
                    <a:pt x="394473" y="1472006"/>
                  </a:lnTo>
                  <a:cubicBezTo>
                    <a:pt x="396020" y="1459452"/>
                    <a:pt x="397877" y="1446270"/>
                    <a:pt x="399423" y="1433715"/>
                  </a:cubicBezTo>
                  <a:cubicBezTo>
                    <a:pt x="400042" y="1423671"/>
                    <a:pt x="400352" y="1413628"/>
                    <a:pt x="400970" y="1403584"/>
                  </a:cubicBezTo>
                  <a:cubicBezTo>
                    <a:pt x="400352" y="1396679"/>
                    <a:pt x="400042" y="1389146"/>
                    <a:pt x="399424" y="1382241"/>
                  </a:cubicBezTo>
                  <a:lnTo>
                    <a:pt x="407777" y="1380358"/>
                  </a:lnTo>
                  <a:cubicBezTo>
                    <a:pt x="408705" y="1379103"/>
                    <a:pt x="409943" y="1378475"/>
                    <a:pt x="410871" y="1377220"/>
                  </a:cubicBezTo>
                  <a:cubicBezTo>
                    <a:pt x="412418" y="1375964"/>
                    <a:pt x="414274" y="1375336"/>
                    <a:pt x="415821" y="1374081"/>
                  </a:cubicBezTo>
                  <a:cubicBezTo>
                    <a:pt x="416440" y="1372825"/>
                    <a:pt x="417059" y="1372198"/>
                    <a:pt x="417678" y="1370942"/>
                  </a:cubicBezTo>
                  <a:cubicBezTo>
                    <a:pt x="418606" y="1369687"/>
                    <a:pt x="419843" y="1368431"/>
                    <a:pt x="420771" y="1367176"/>
                  </a:cubicBezTo>
                  <a:cubicBezTo>
                    <a:pt x="421390" y="1365293"/>
                    <a:pt x="422009" y="1364038"/>
                    <a:pt x="422628" y="1362154"/>
                  </a:cubicBezTo>
                  <a:cubicBezTo>
                    <a:pt x="423866" y="1359643"/>
                    <a:pt x="424794" y="1356505"/>
                    <a:pt x="426031" y="1353994"/>
                  </a:cubicBezTo>
                  <a:cubicBezTo>
                    <a:pt x="424793" y="1347089"/>
                    <a:pt x="423865" y="1339556"/>
                    <a:pt x="422628" y="1332651"/>
                  </a:cubicBezTo>
                  <a:cubicBezTo>
                    <a:pt x="423865" y="1322607"/>
                    <a:pt x="424794" y="1312564"/>
                    <a:pt x="426031" y="1302520"/>
                  </a:cubicBezTo>
                  <a:cubicBezTo>
                    <a:pt x="428197" y="1291849"/>
                    <a:pt x="430363" y="1281805"/>
                    <a:pt x="432528" y="1271134"/>
                  </a:cubicBezTo>
                  <a:cubicBezTo>
                    <a:pt x="435932" y="1260462"/>
                    <a:pt x="439026" y="1250419"/>
                    <a:pt x="442429" y="1239748"/>
                  </a:cubicBezTo>
                  <a:cubicBezTo>
                    <a:pt x="445832" y="1231587"/>
                    <a:pt x="448926" y="1223427"/>
                    <a:pt x="452329" y="1215266"/>
                  </a:cubicBezTo>
                  <a:cubicBezTo>
                    <a:pt x="456661" y="1208361"/>
                    <a:pt x="461302" y="1202084"/>
                    <a:pt x="465633" y="1195179"/>
                  </a:cubicBezTo>
                  <a:lnTo>
                    <a:pt x="487290" y="1178231"/>
                  </a:lnTo>
                  <a:lnTo>
                    <a:pt x="515445" y="1166932"/>
                  </a:lnTo>
                  <a:cubicBezTo>
                    <a:pt x="525346" y="1165048"/>
                    <a:pt x="535246" y="1163793"/>
                    <a:pt x="545147" y="1161910"/>
                  </a:cubicBezTo>
                  <a:lnTo>
                    <a:pt x="576704" y="1155632"/>
                  </a:lnTo>
                  <a:lnTo>
                    <a:pt x="609809" y="1148727"/>
                  </a:lnTo>
                  <a:lnTo>
                    <a:pt x="639511" y="1135545"/>
                  </a:lnTo>
                  <a:lnTo>
                    <a:pt x="701080" y="1105414"/>
                  </a:lnTo>
                  <a:lnTo>
                    <a:pt x="767289" y="1072773"/>
                  </a:lnTo>
                  <a:lnTo>
                    <a:pt x="835355" y="1039503"/>
                  </a:lnTo>
                  <a:lnTo>
                    <a:pt x="894758" y="1004351"/>
                  </a:lnTo>
                  <a:cubicBezTo>
                    <a:pt x="891046" y="1001212"/>
                    <a:pt x="887023" y="998073"/>
                    <a:pt x="883311" y="994935"/>
                  </a:cubicBezTo>
                  <a:cubicBezTo>
                    <a:pt x="891664" y="991796"/>
                    <a:pt x="899708" y="988030"/>
                    <a:pt x="908062" y="984891"/>
                  </a:cubicBezTo>
                  <a:lnTo>
                    <a:pt x="926316" y="969826"/>
                  </a:lnTo>
                  <a:lnTo>
                    <a:pt x="944570" y="951622"/>
                  </a:lnTo>
                  <a:cubicBezTo>
                    <a:pt x="949520" y="944717"/>
                    <a:pt x="954471" y="938439"/>
                    <a:pt x="959421" y="931534"/>
                  </a:cubicBezTo>
                  <a:cubicBezTo>
                    <a:pt x="964990" y="925257"/>
                    <a:pt x="970559" y="918352"/>
                    <a:pt x="976128" y="912075"/>
                  </a:cubicBezTo>
                  <a:close/>
                  <a:moveTo>
                    <a:pt x="2691081" y="204628"/>
                  </a:moveTo>
                  <a:lnTo>
                    <a:pt x="2716142" y="202745"/>
                  </a:lnTo>
                  <a:lnTo>
                    <a:pt x="2745843" y="202745"/>
                  </a:lnTo>
                  <a:lnTo>
                    <a:pt x="2782351" y="204628"/>
                  </a:lnTo>
                  <a:lnTo>
                    <a:pt x="2818860" y="209650"/>
                  </a:lnTo>
                  <a:lnTo>
                    <a:pt x="2858462" y="217810"/>
                  </a:lnTo>
                  <a:lnTo>
                    <a:pt x="2891876" y="225971"/>
                  </a:lnTo>
                  <a:lnTo>
                    <a:pt x="2923124" y="239153"/>
                  </a:lnTo>
                  <a:lnTo>
                    <a:pt x="2943235" y="252336"/>
                  </a:lnTo>
                  <a:lnTo>
                    <a:pt x="2956229" y="269284"/>
                  </a:lnTo>
                  <a:cubicBezTo>
                    <a:pt x="2958085" y="272423"/>
                    <a:pt x="2959633" y="275561"/>
                    <a:pt x="2961489" y="278700"/>
                  </a:cubicBezTo>
                  <a:cubicBezTo>
                    <a:pt x="2962108" y="286232"/>
                    <a:pt x="2962417" y="293138"/>
                    <a:pt x="2963036" y="300670"/>
                  </a:cubicBezTo>
                  <a:cubicBezTo>
                    <a:pt x="2964583" y="310086"/>
                    <a:pt x="2966439" y="319502"/>
                    <a:pt x="2967986" y="328918"/>
                  </a:cubicBezTo>
                  <a:cubicBezTo>
                    <a:pt x="2969224" y="338961"/>
                    <a:pt x="2970152" y="348377"/>
                    <a:pt x="2971389" y="358421"/>
                  </a:cubicBezTo>
                  <a:cubicBezTo>
                    <a:pt x="2972936" y="370348"/>
                    <a:pt x="2974792" y="381647"/>
                    <a:pt x="2976340" y="393573"/>
                  </a:cubicBezTo>
                  <a:cubicBezTo>
                    <a:pt x="2976958" y="403617"/>
                    <a:pt x="2977268" y="413033"/>
                    <a:pt x="2977886" y="423077"/>
                  </a:cubicBezTo>
                  <a:cubicBezTo>
                    <a:pt x="2979124" y="432493"/>
                    <a:pt x="2980052" y="441909"/>
                    <a:pt x="2981290" y="451324"/>
                  </a:cubicBezTo>
                  <a:lnTo>
                    <a:pt x="2981290" y="471412"/>
                  </a:lnTo>
                  <a:cubicBezTo>
                    <a:pt x="2977268" y="486477"/>
                    <a:pt x="2973555" y="500915"/>
                    <a:pt x="2969533" y="515980"/>
                  </a:cubicBezTo>
                  <a:cubicBezTo>
                    <a:pt x="2971080" y="522885"/>
                    <a:pt x="2972936" y="530418"/>
                    <a:pt x="2974483" y="537323"/>
                  </a:cubicBezTo>
                  <a:cubicBezTo>
                    <a:pt x="2976649" y="547366"/>
                    <a:pt x="2979124" y="557410"/>
                    <a:pt x="2981290" y="567453"/>
                  </a:cubicBezTo>
                  <a:cubicBezTo>
                    <a:pt x="2984074" y="577497"/>
                    <a:pt x="2986859" y="586913"/>
                    <a:pt x="2989643" y="596956"/>
                  </a:cubicBezTo>
                  <a:lnTo>
                    <a:pt x="2996140" y="623321"/>
                  </a:lnTo>
                  <a:cubicBezTo>
                    <a:pt x="2997378" y="633365"/>
                    <a:pt x="2998306" y="643409"/>
                    <a:pt x="2999544" y="653452"/>
                  </a:cubicBezTo>
                  <a:lnTo>
                    <a:pt x="2999544" y="684838"/>
                  </a:lnTo>
                  <a:lnTo>
                    <a:pt x="2997687" y="714969"/>
                  </a:lnTo>
                  <a:cubicBezTo>
                    <a:pt x="2997069" y="724385"/>
                    <a:pt x="2996759" y="733173"/>
                    <a:pt x="2996140" y="742589"/>
                  </a:cubicBezTo>
                  <a:lnTo>
                    <a:pt x="2996141" y="769581"/>
                  </a:lnTo>
                  <a:cubicBezTo>
                    <a:pt x="2997688" y="775858"/>
                    <a:pt x="2999544" y="781508"/>
                    <a:pt x="3001091" y="787785"/>
                  </a:cubicBezTo>
                  <a:cubicBezTo>
                    <a:pt x="3005113" y="792807"/>
                    <a:pt x="3008826" y="797201"/>
                    <a:pt x="3012848" y="802223"/>
                  </a:cubicBezTo>
                  <a:lnTo>
                    <a:pt x="3027698" y="817288"/>
                  </a:lnTo>
                  <a:lnTo>
                    <a:pt x="3044096" y="830470"/>
                  </a:lnTo>
                  <a:cubicBezTo>
                    <a:pt x="3049046" y="834237"/>
                    <a:pt x="3054306" y="838631"/>
                    <a:pt x="3059256" y="842397"/>
                  </a:cubicBezTo>
                  <a:lnTo>
                    <a:pt x="3074107" y="853697"/>
                  </a:lnTo>
                  <a:cubicBezTo>
                    <a:pt x="3078438" y="859974"/>
                    <a:pt x="3083079" y="865623"/>
                    <a:pt x="3087411" y="871900"/>
                  </a:cubicBezTo>
                  <a:cubicBezTo>
                    <a:pt x="3089576" y="880061"/>
                    <a:pt x="3091742" y="888849"/>
                    <a:pt x="3093908" y="897009"/>
                  </a:cubicBezTo>
                  <a:lnTo>
                    <a:pt x="3062350" y="954760"/>
                  </a:lnTo>
                  <a:cubicBezTo>
                    <a:pt x="3053996" y="976103"/>
                    <a:pt x="3045952" y="998073"/>
                    <a:pt x="3037599" y="1019416"/>
                  </a:cubicBezTo>
                  <a:cubicBezTo>
                    <a:pt x="3031102" y="1041386"/>
                    <a:pt x="3024295" y="1063985"/>
                    <a:pt x="3017798" y="1085955"/>
                  </a:cubicBezTo>
                  <a:cubicBezTo>
                    <a:pt x="3010991" y="1109181"/>
                    <a:pt x="3004494" y="1132407"/>
                    <a:pt x="2997687" y="1155632"/>
                  </a:cubicBezTo>
                  <a:lnTo>
                    <a:pt x="2976340" y="1223427"/>
                  </a:lnTo>
                  <a:lnTo>
                    <a:pt x="2953135" y="1289338"/>
                  </a:lnTo>
                  <a:cubicBezTo>
                    <a:pt x="2949113" y="1301265"/>
                    <a:pt x="2945401" y="1312564"/>
                    <a:pt x="2941378" y="1324491"/>
                  </a:cubicBezTo>
                  <a:cubicBezTo>
                    <a:pt x="2937975" y="1337045"/>
                    <a:pt x="2934881" y="1349600"/>
                    <a:pt x="2931478" y="1362154"/>
                  </a:cubicBezTo>
                  <a:cubicBezTo>
                    <a:pt x="2929312" y="1374709"/>
                    <a:pt x="2927146" y="1387891"/>
                    <a:pt x="2924981" y="1400446"/>
                  </a:cubicBezTo>
                  <a:cubicBezTo>
                    <a:pt x="2920958" y="1414255"/>
                    <a:pt x="2917245" y="1428065"/>
                    <a:pt x="2913224" y="1441875"/>
                  </a:cubicBezTo>
                  <a:cubicBezTo>
                    <a:pt x="2909511" y="1454430"/>
                    <a:pt x="2905489" y="1467612"/>
                    <a:pt x="2901776" y="1480167"/>
                  </a:cubicBezTo>
                  <a:lnTo>
                    <a:pt x="2881666" y="1513436"/>
                  </a:lnTo>
                  <a:cubicBezTo>
                    <a:pt x="2873931" y="1520341"/>
                    <a:pt x="2866196" y="1527874"/>
                    <a:pt x="2858461" y="1534779"/>
                  </a:cubicBezTo>
                  <a:lnTo>
                    <a:pt x="2828760" y="1549844"/>
                  </a:lnTo>
                  <a:cubicBezTo>
                    <a:pt x="2817622" y="1552983"/>
                    <a:pt x="2806793" y="1556749"/>
                    <a:pt x="2795655" y="1559888"/>
                  </a:cubicBezTo>
                  <a:lnTo>
                    <a:pt x="2759147" y="1568048"/>
                  </a:lnTo>
                  <a:lnTo>
                    <a:pt x="2721092" y="1574325"/>
                  </a:lnTo>
                  <a:lnTo>
                    <a:pt x="2684584" y="1584369"/>
                  </a:lnTo>
                  <a:lnTo>
                    <a:pt x="2619921" y="1596296"/>
                  </a:lnTo>
                  <a:lnTo>
                    <a:pt x="2546905" y="1609478"/>
                  </a:lnTo>
                  <a:lnTo>
                    <a:pt x="2467392" y="1615756"/>
                  </a:lnTo>
                  <a:lnTo>
                    <a:pt x="2382928" y="1622660"/>
                  </a:lnTo>
                  <a:lnTo>
                    <a:pt x="2298464" y="1623916"/>
                  </a:lnTo>
                  <a:lnTo>
                    <a:pt x="2210597" y="1625799"/>
                  </a:lnTo>
                  <a:lnTo>
                    <a:pt x="2122730" y="1625799"/>
                  </a:lnTo>
                  <a:cubicBezTo>
                    <a:pt x="2123349" y="1664090"/>
                    <a:pt x="2123968" y="1701754"/>
                    <a:pt x="2124586" y="1740045"/>
                  </a:cubicBezTo>
                  <a:cubicBezTo>
                    <a:pt x="2127371" y="1779592"/>
                    <a:pt x="2129846" y="1818511"/>
                    <a:pt x="2132631" y="1858058"/>
                  </a:cubicBezTo>
                  <a:cubicBezTo>
                    <a:pt x="2136962" y="1896349"/>
                    <a:pt x="2141603" y="1935268"/>
                    <a:pt x="2145935" y="1973559"/>
                  </a:cubicBezTo>
                  <a:cubicBezTo>
                    <a:pt x="2151503" y="2009967"/>
                    <a:pt x="2157073" y="2047003"/>
                    <a:pt x="2162642" y="2083411"/>
                  </a:cubicBezTo>
                  <a:cubicBezTo>
                    <a:pt x="2169758" y="2117308"/>
                    <a:pt x="2176874" y="2151833"/>
                    <a:pt x="2183990" y="2185730"/>
                  </a:cubicBezTo>
                  <a:cubicBezTo>
                    <a:pt x="2191106" y="2215861"/>
                    <a:pt x="2198531" y="2246619"/>
                    <a:pt x="2205647" y="2276750"/>
                  </a:cubicBezTo>
                  <a:cubicBezTo>
                    <a:pt x="2210597" y="2301860"/>
                    <a:pt x="2215547" y="2326341"/>
                    <a:pt x="2220498" y="2351450"/>
                  </a:cubicBezTo>
                  <a:lnTo>
                    <a:pt x="2221212" y="2354889"/>
                  </a:lnTo>
                  <a:lnTo>
                    <a:pt x="2010605" y="2383922"/>
                  </a:lnTo>
                  <a:lnTo>
                    <a:pt x="2010112" y="2381580"/>
                  </a:lnTo>
                  <a:cubicBezTo>
                    <a:pt x="2003924" y="2362121"/>
                    <a:pt x="1998046" y="2342661"/>
                    <a:pt x="1991858" y="2323202"/>
                  </a:cubicBezTo>
                  <a:cubicBezTo>
                    <a:pt x="1983504" y="2304370"/>
                    <a:pt x="1975460" y="2285539"/>
                    <a:pt x="1967107" y="2266707"/>
                  </a:cubicBezTo>
                  <a:lnTo>
                    <a:pt x="1942046" y="2213978"/>
                  </a:lnTo>
                  <a:cubicBezTo>
                    <a:pt x="1933383" y="2196402"/>
                    <a:pt x="1924411" y="2178825"/>
                    <a:pt x="1915748" y="2161249"/>
                  </a:cubicBezTo>
                  <a:cubicBezTo>
                    <a:pt x="1908632" y="2144928"/>
                    <a:pt x="1901207" y="2129235"/>
                    <a:pt x="1894091" y="2112914"/>
                  </a:cubicBezTo>
                  <a:lnTo>
                    <a:pt x="1827881" y="1950333"/>
                  </a:lnTo>
                  <a:lnTo>
                    <a:pt x="1766622" y="1791519"/>
                  </a:lnTo>
                  <a:lnTo>
                    <a:pt x="1708456" y="1625799"/>
                  </a:lnTo>
                  <a:lnTo>
                    <a:pt x="1609142" y="1273017"/>
                  </a:lnTo>
                  <a:lnTo>
                    <a:pt x="1579131" y="1208361"/>
                  </a:lnTo>
                  <a:lnTo>
                    <a:pt x="1544479" y="1141823"/>
                  </a:lnTo>
                  <a:lnTo>
                    <a:pt x="1509518" y="1077794"/>
                  </a:lnTo>
                  <a:lnTo>
                    <a:pt x="1478269" y="1017533"/>
                  </a:lnTo>
                  <a:cubicBezTo>
                    <a:pt x="1469297" y="986146"/>
                    <a:pt x="1460634" y="954760"/>
                    <a:pt x="1451662" y="923374"/>
                  </a:cubicBezTo>
                  <a:lnTo>
                    <a:pt x="1468369" y="912075"/>
                  </a:lnTo>
                  <a:cubicBezTo>
                    <a:pt x="1472081" y="917097"/>
                    <a:pt x="1476104" y="921491"/>
                    <a:pt x="1479816" y="926513"/>
                  </a:cubicBezTo>
                  <a:lnTo>
                    <a:pt x="1499617" y="939695"/>
                  </a:lnTo>
                  <a:cubicBezTo>
                    <a:pt x="1505186" y="943461"/>
                    <a:pt x="1510755" y="947855"/>
                    <a:pt x="1516324" y="951622"/>
                  </a:cubicBezTo>
                  <a:cubicBezTo>
                    <a:pt x="1522512" y="954760"/>
                    <a:pt x="1528390" y="958527"/>
                    <a:pt x="1534578" y="961665"/>
                  </a:cubicBezTo>
                  <a:cubicBezTo>
                    <a:pt x="1532413" y="967315"/>
                    <a:pt x="1529938" y="972337"/>
                    <a:pt x="1527772" y="977986"/>
                  </a:cubicBezTo>
                  <a:lnTo>
                    <a:pt x="1577584" y="1011256"/>
                  </a:lnTo>
                  <a:lnTo>
                    <a:pt x="1610689" y="1011256"/>
                  </a:lnTo>
                  <a:lnTo>
                    <a:pt x="1653694" y="1009372"/>
                  </a:lnTo>
                  <a:lnTo>
                    <a:pt x="1703506" y="1006234"/>
                  </a:lnTo>
                  <a:lnTo>
                    <a:pt x="1754865" y="1006234"/>
                  </a:lnTo>
                  <a:lnTo>
                    <a:pt x="1806224" y="1006234"/>
                  </a:lnTo>
                  <a:lnTo>
                    <a:pt x="1854488" y="1006234"/>
                  </a:lnTo>
                  <a:lnTo>
                    <a:pt x="1897494" y="1011256"/>
                  </a:lnTo>
                  <a:lnTo>
                    <a:pt x="1930599" y="1014394"/>
                  </a:lnTo>
                  <a:cubicBezTo>
                    <a:pt x="1938333" y="1016905"/>
                    <a:pt x="1946068" y="1018788"/>
                    <a:pt x="1953803" y="1021299"/>
                  </a:cubicBezTo>
                  <a:lnTo>
                    <a:pt x="1978554" y="1036365"/>
                  </a:lnTo>
                  <a:cubicBezTo>
                    <a:pt x="1983505" y="1042642"/>
                    <a:pt x="1988454" y="1048291"/>
                    <a:pt x="1993405" y="1054569"/>
                  </a:cubicBezTo>
                  <a:cubicBezTo>
                    <a:pt x="1996189" y="1059590"/>
                    <a:pt x="1998974" y="1063985"/>
                    <a:pt x="2001758" y="1069007"/>
                  </a:cubicBezTo>
                  <a:cubicBezTo>
                    <a:pt x="2003924" y="1075284"/>
                    <a:pt x="2006399" y="1080933"/>
                    <a:pt x="2008565" y="1087211"/>
                  </a:cubicBezTo>
                  <a:lnTo>
                    <a:pt x="2016609" y="1107298"/>
                  </a:lnTo>
                  <a:lnTo>
                    <a:pt x="2029913" y="1130523"/>
                  </a:lnTo>
                  <a:cubicBezTo>
                    <a:pt x="2033316" y="1133662"/>
                    <a:pt x="2036410" y="1137428"/>
                    <a:pt x="2039814" y="1140567"/>
                  </a:cubicBezTo>
                  <a:cubicBezTo>
                    <a:pt x="2044145" y="1141822"/>
                    <a:pt x="2048786" y="1142450"/>
                    <a:pt x="2053117" y="1143706"/>
                  </a:cubicBezTo>
                  <a:lnTo>
                    <a:pt x="2068277" y="1145589"/>
                  </a:lnTo>
                  <a:cubicBezTo>
                    <a:pt x="2073847" y="1146844"/>
                    <a:pt x="2079106" y="1147472"/>
                    <a:pt x="2084675" y="1148728"/>
                  </a:cubicBezTo>
                  <a:cubicBezTo>
                    <a:pt x="2090244" y="1149983"/>
                    <a:pt x="2095813" y="1150611"/>
                    <a:pt x="2101382" y="1151866"/>
                  </a:cubicBezTo>
                  <a:lnTo>
                    <a:pt x="2117780" y="1185136"/>
                  </a:lnTo>
                  <a:cubicBezTo>
                    <a:pt x="2121183" y="1186391"/>
                    <a:pt x="2124277" y="1187019"/>
                    <a:pt x="2127681" y="1188274"/>
                  </a:cubicBezTo>
                  <a:lnTo>
                    <a:pt x="2149338" y="1188274"/>
                  </a:lnTo>
                  <a:lnTo>
                    <a:pt x="2177492" y="1192040"/>
                  </a:lnTo>
                  <a:lnTo>
                    <a:pt x="2207194" y="1192041"/>
                  </a:lnTo>
                  <a:cubicBezTo>
                    <a:pt x="2216476" y="1192668"/>
                    <a:pt x="2226067" y="1192668"/>
                    <a:pt x="2235349" y="1193296"/>
                  </a:cubicBezTo>
                  <a:lnTo>
                    <a:pt x="2258553" y="1195179"/>
                  </a:lnTo>
                  <a:cubicBezTo>
                    <a:pt x="2268144" y="1197690"/>
                    <a:pt x="2277426" y="1200829"/>
                    <a:pt x="2287017" y="1203340"/>
                  </a:cubicBezTo>
                  <a:lnTo>
                    <a:pt x="2321669" y="1213383"/>
                  </a:lnTo>
                  <a:lnTo>
                    <a:pt x="2356320" y="1221544"/>
                  </a:lnTo>
                  <a:lnTo>
                    <a:pt x="2389735" y="1229704"/>
                  </a:lnTo>
                  <a:cubicBezTo>
                    <a:pt x="2399016" y="1231587"/>
                    <a:pt x="2408608" y="1232843"/>
                    <a:pt x="2417889" y="1234726"/>
                  </a:cubicBezTo>
                  <a:lnTo>
                    <a:pt x="2450994" y="1236609"/>
                  </a:lnTo>
                  <a:lnTo>
                    <a:pt x="2487502" y="1236609"/>
                  </a:lnTo>
                  <a:lnTo>
                    <a:pt x="2525557" y="1234726"/>
                  </a:lnTo>
                  <a:lnTo>
                    <a:pt x="2560209" y="1234726"/>
                  </a:lnTo>
                  <a:lnTo>
                    <a:pt x="2591767" y="1239748"/>
                  </a:lnTo>
                  <a:cubicBezTo>
                    <a:pt x="2594551" y="1233470"/>
                    <a:pt x="2597336" y="1227821"/>
                    <a:pt x="2600120" y="1221543"/>
                  </a:cubicBezTo>
                  <a:cubicBezTo>
                    <a:pt x="2604452" y="1217150"/>
                    <a:pt x="2609093" y="1212755"/>
                    <a:pt x="2613424" y="1208362"/>
                  </a:cubicBezTo>
                  <a:cubicBezTo>
                    <a:pt x="2617755" y="1203340"/>
                    <a:pt x="2622397" y="1198318"/>
                    <a:pt x="2626728" y="1193296"/>
                  </a:cubicBezTo>
                  <a:cubicBezTo>
                    <a:pt x="2629512" y="1188902"/>
                    <a:pt x="2631988" y="1184508"/>
                    <a:pt x="2634772" y="1180114"/>
                  </a:cubicBezTo>
                  <a:cubicBezTo>
                    <a:pt x="2637556" y="1173837"/>
                    <a:pt x="2640341" y="1168187"/>
                    <a:pt x="2643125" y="1161910"/>
                  </a:cubicBezTo>
                  <a:cubicBezTo>
                    <a:pt x="2643744" y="1155633"/>
                    <a:pt x="2644054" y="1149983"/>
                    <a:pt x="2644672" y="1143706"/>
                  </a:cubicBezTo>
                  <a:cubicBezTo>
                    <a:pt x="2644054" y="1139312"/>
                    <a:pt x="2643744" y="1134917"/>
                    <a:pt x="2643126" y="1130523"/>
                  </a:cubicBezTo>
                  <a:lnTo>
                    <a:pt x="2643126" y="1115458"/>
                  </a:lnTo>
                  <a:cubicBezTo>
                    <a:pt x="2643744" y="1109181"/>
                    <a:pt x="2644054" y="1103531"/>
                    <a:pt x="2644673" y="1097254"/>
                  </a:cubicBezTo>
                  <a:cubicBezTo>
                    <a:pt x="2646838" y="1088466"/>
                    <a:pt x="2649313" y="1079678"/>
                    <a:pt x="2651479" y="1070889"/>
                  </a:cubicBezTo>
                  <a:cubicBezTo>
                    <a:pt x="2657667" y="1057707"/>
                    <a:pt x="2663546" y="1044525"/>
                    <a:pt x="2669734" y="1031343"/>
                  </a:cubicBezTo>
                  <a:cubicBezTo>
                    <a:pt x="2676849" y="1018161"/>
                    <a:pt x="2683965" y="1004351"/>
                    <a:pt x="2691081" y="991168"/>
                  </a:cubicBezTo>
                  <a:cubicBezTo>
                    <a:pt x="2696031" y="977986"/>
                    <a:pt x="2701291" y="964804"/>
                    <a:pt x="2706241" y="951621"/>
                  </a:cubicBezTo>
                  <a:lnTo>
                    <a:pt x="2712738" y="923374"/>
                  </a:lnTo>
                  <a:cubicBezTo>
                    <a:pt x="2714904" y="912075"/>
                    <a:pt x="2717380" y="900148"/>
                    <a:pt x="2719545" y="888849"/>
                  </a:cubicBezTo>
                  <a:cubicBezTo>
                    <a:pt x="2720473" y="876923"/>
                    <a:pt x="2721711" y="865623"/>
                    <a:pt x="2722639" y="853697"/>
                  </a:cubicBezTo>
                  <a:cubicBezTo>
                    <a:pt x="2724805" y="842398"/>
                    <a:pt x="2727280" y="831726"/>
                    <a:pt x="2729446" y="820427"/>
                  </a:cubicBezTo>
                  <a:cubicBezTo>
                    <a:pt x="2731611" y="810384"/>
                    <a:pt x="2733777" y="800968"/>
                    <a:pt x="2735943" y="790924"/>
                  </a:cubicBezTo>
                  <a:cubicBezTo>
                    <a:pt x="2738727" y="782764"/>
                    <a:pt x="2741512" y="773975"/>
                    <a:pt x="2744297" y="765815"/>
                  </a:cubicBezTo>
                  <a:cubicBezTo>
                    <a:pt x="2748628" y="759537"/>
                    <a:pt x="2753269" y="753888"/>
                    <a:pt x="2757600" y="747611"/>
                  </a:cubicBezTo>
                  <a:cubicBezTo>
                    <a:pt x="2762550" y="741334"/>
                    <a:pt x="2767501" y="734428"/>
                    <a:pt x="2772451" y="728152"/>
                  </a:cubicBezTo>
                  <a:lnTo>
                    <a:pt x="2782351" y="706181"/>
                  </a:lnTo>
                  <a:lnTo>
                    <a:pt x="2788849" y="677933"/>
                  </a:lnTo>
                  <a:lnTo>
                    <a:pt x="2788849" y="656591"/>
                  </a:lnTo>
                  <a:lnTo>
                    <a:pt x="2788849" y="638387"/>
                  </a:lnTo>
                  <a:cubicBezTo>
                    <a:pt x="2788230" y="631482"/>
                    <a:pt x="2787921" y="625204"/>
                    <a:pt x="2787302" y="618299"/>
                  </a:cubicBezTo>
                  <a:cubicBezTo>
                    <a:pt x="2786683" y="612022"/>
                    <a:pt x="2786374" y="605117"/>
                    <a:pt x="2785754" y="598840"/>
                  </a:cubicBezTo>
                  <a:cubicBezTo>
                    <a:pt x="2786683" y="591307"/>
                    <a:pt x="2787921" y="583147"/>
                    <a:pt x="2788849" y="575614"/>
                  </a:cubicBezTo>
                  <a:lnTo>
                    <a:pt x="2749247" y="540461"/>
                  </a:lnTo>
                  <a:lnTo>
                    <a:pt x="2709335" y="502798"/>
                  </a:lnTo>
                  <a:lnTo>
                    <a:pt x="2676230" y="461368"/>
                  </a:lnTo>
                  <a:cubicBezTo>
                    <a:pt x="2666949" y="445675"/>
                    <a:pt x="2657358" y="430609"/>
                    <a:pt x="2648076" y="414916"/>
                  </a:cubicBezTo>
                  <a:cubicBezTo>
                    <a:pt x="2640341" y="397340"/>
                    <a:pt x="2632606" y="379136"/>
                    <a:pt x="2624872" y="361559"/>
                  </a:cubicBezTo>
                  <a:cubicBezTo>
                    <a:pt x="2616209" y="332684"/>
                    <a:pt x="2607236" y="304437"/>
                    <a:pt x="2598573" y="275561"/>
                  </a:cubicBezTo>
                  <a:lnTo>
                    <a:pt x="2619921" y="260496"/>
                  </a:lnTo>
                  <a:cubicBezTo>
                    <a:pt x="2628275" y="258613"/>
                    <a:pt x="2636319" y="256102"/>
                    <a:pt x="2644673" y="254219"/>
                  </a:cubicBezTo>
                  <a:lnTo>
                    <a:pt x="2673137" y="241036"/>
                  </a:lnTo>
                  <a:close/>
                  <a:moveTo>
                    <a:pt x="1148920" y="0"/>
                  </a:moveTo>
                  <a:lnTo>
                    <a:pt x="1238794" y="28794"/>
                  </a:lnTo>
                  <a:lnTo>
                    <a:pt x="1257447" y="42343"/>
                  </a:lnTo>
                  <a:lnTo>
                    <a:pt x="1267621" y="62668"/>
                  </a:lnTo>
                  <a:lnTo>
                    <a:pt x="1276100" y="81299"/>
                  </a:lnTo>
                  <a:lnTo>
                    <a:pt x="1286274" y="103318"/>
                  </a:lnTo>
                  <a:lnTo>
                    <a:pt x="1294753" y="123643"/>
                  </a:lnTo>
                  <a:lnTo>
                    <a:pt x="1350712" y="155824"/>
                  </a:lnTo>
                  <a:lnTo>
                    <a:pt x="1371061" y="176149"/>
                  </a:lnTo>
                  <a:lnTo>
                    <a:pt x="1393105" y="204942"/>
                  </a:lnTo>
                  <a:lnTo>
                    <a:pt x="1413454" y="237123"/>
                  </a:lnTo>
                  <a:lnTo>
                    <a:pt x="1428715" y="270998"/>
                  </a:lnTo>
                  <a:lnTo>
                    <a:pt x="1442281" y="296404"/>
                  </a:lnTo>
                  <a:lnTo>
                    <a:pt x="1442281" y="379397"/>
                  </a:lnTo>
                  <a:lnTo>
                    <a:pt x="1447368" y="406497"/>
                  </a:lnTo>
                  <a:lnTo>
                    <a:pt x="1457543" y="425129"/>
                  </a:lnTo>
                  <a:lnTo>
                    <a:pt x="1466021" y="443760"/>
                  </a:lnTo>
                  <a:lnTo>
                    <a:pt x="1472804" y="460697"/>
                  </a:lnTo>
                  <a:lnTo>
                    <a:pt x="1479587" y="475941"/>
                  </a:lnTo>
                  <a:lnTo>
                    <a:pt x="1482979" y="494572"/>
                  </a:lnTo>
                  <a:lnTo>
                    <a:pt x="1482979" y="516590"/>
                  </a:lnTo>
                  <a:lnTo>
                    <a:pt x="1481283" y="543690"/>
                  </a:lnTo>
                  <a:lnTo>
                    <a:pt x="1474500" y="580952"/>
                  </a:lnTo>
                  <a:lnTo>
                    <a:pt x="1467717" y="618215"/>
                  </a:lnTo>
                  <a:lnTo>
                    <a:pt x="1467717" y="652089"/>
                  </a:lnTo>
                  <a:lnTo>
                    <a:pt x="1467717" y="677495"/>
                  </a:lnTo>
                  <a:lnTo>
                    <a:pt x="1469413" y="699514"/>
                  </a:lnTo>
                  <a:lnTo>
                    <a:pt x="1469413" y="721533"/>
                  </a:lnTo>
                  <a:lnTo>
                    <a:pt x="1466021" y="740164"/>
                  </a:lnTo>
                  <a:lnTo>
                    <a:pt x="1457543" y="758795"/>
                  </a:lnTo>
                  <a:lnTo>
                    <a:pt x="1437194" y="779120"/>
                  </a:lnTo>
                  <a:lnTo>
                    <a:pt x="1406671" y="802832"/>
                  </a:lnTo>
                  <a:lnTo>
                    <a:pt x="1406671" y="860419"/>
                  </a:lnTo>
                  <a:lnTo>
                    <a:pt x="1420237" y="863807"/>
                  </a:lnTo>
                  <a:lnTo>
                    <a:pt x="1423628" y="870582"/>
                  </a:lnTo>
                  <a:lnTo>
                    <a:pt x="1423628" y="882438"/>
                  </a:lnTo>
                  <a:lnTo>
                    <a:pt x="1423628" y="897682"/>
                  </a:lnTo>
                  <a:lnTo>
                    <a:pt x="1410062" y="912925"/>
                  </a:lnTo>
                  <a:lnTo>
                    <a:pt x="1401584" y="926475"/>
                  </a:lnTo>
                  <a:lnTo>
                    <a:pt x="1388018" y="938332"/>
                  </a:lnTo>
                  <a:lnTo>
                    <a:pt x="1372756" y="948494"/>
                  </a:lnTo>
                  <a:lnTo>
                    <a:pt x="1345625" y="934944"/>
                  </a:lnTo>
                  <a:lnTo>
                    <a:pt x="1308319" y="923088"/>
                  </a:lnTo>
                  <a:lnTo>
                    <a:pt x="1264230" y="912925"/>
                  </a:lnTo>
                  <a:lnTo>
                    <a:pt x="1216749" y="901069"/>
                  </a:lnTo>
                  <a:lnTo>
                    <a:pt x="1169269" y="890907"/>
                  </a:lnTo>
                  <a:lnTo>
                    <a:pt x="1123484" y="879050"/>
                  </a:lnTo>
                  <a:lnTo>
                    <a:pt x="1079395" y="867194"/>
                  </a:lnTo>
                  <a:lnTo>
                    <a:pt x="1043785" y="851951"/>
                  </a:lnTo>
                  <a:lnTo>
                    <a:pt x="1014957" y="836707"/>
                  </a:lnTo>
                  <a:lnTo>
                    <a:pt x="999696" y="814688"/>
                  </a:lnTo>
                  <a:lnTo>
                    <a:pt x="996304" y="802832"/>
                  </a:lnTo>
                  <a:lnTo>
                    <a:pt x="996304" y="787588"/>
                  </a:lnTo>
                  <a:lnTo>
                    <a:pt x="996304" y="774039"/>
                  </a:lnTo>
                  <a:lnTo>
                    <a:pt x="992913" y="763876"/>
                  </a:lnTo>
                  <a:lnTo>
                    <a:pt x="970868" y="730002"/>
                  </a:lnTo>
                  <a:lnTo>
                    <a:pt x="938650" y="696127"/>
                  </a:lnTo>
                  <a:lnTo>
                    <a:pt x="903039" y="660558"/>
                  </a:lnTo>
                  <a:lnTo>
                    <a:pt x="865733" y="628377"/>
                  </a:lnTo>
                  <a:lnTo>
                    <a:pt x="836906" y="596196"/>
                  </a:lnTo>
                  <a:lnTo>
                    <a:pt x="813166" y="562321"/>
                  </a:lnTo>
                  <a:lnTo>
                    <a:pt x="796208" y="519978"/>
                  </a:lnTo>
                  <a:lnTo>
                    <a:pt x="782642" y="472553"/>
                  </a:lnTo>
                  <a:lnTo>
                    <a:pt x="775860" y="420047"/>
                  </a:lnTo>
                  <a:lnTo>
                    <a:pt x="775860" y="365847"/>
                  </a:lnTo>
                  <a:lnTo>
                    <a:pt x="782642" y="316729"/>
                  </a:lnTo>
                  <a:lnTo>
                    <a:pt x="794513" y="267611"/>
                  </a:lnTo>
                  <a:lnTo>
                    <a:pt x="809774" y="228655"/>
                  </a:lnTo>
                  <a:lnTo>
                    <a:pt x="831819" y="196474"/>
                  </a:lnTo>
                  <a:lnTo>
                    <a:pt x="819949" y="177843"/>
                  </a:lnTo>
                  <a:lnTo>
                    <a:pt x="826731" y="177842"/>
                  </a:lnTo>
                  <a:lnTo>
                    <a:pt x="841993" y="171067"/>
                  </a:lnTo>
                  <a:lnTo>
                    <a:pt x="852167" y="157517"/>
                  </a:lnTo>
                  <a:lnTo>
                    <a:pt x="862342" y="142274"/>
                  </a:lnTo>
                  <a:lnTo>
                    <a:pt x="870821" y="130418"/>
                  </a:lnTo>
                  <a:lnTo>
                    <a:pt x="880995" y="118562"/>
                  </a:lnTo>
                  <a:lnTo>
                    <a:pt x="916605" y="99931"/>
                  </a:lnTo>
                  <a:lnTo>
                    <a:pt x="952215" y="86381"/>
                  </a:lnTo>
                  <a:lnTo>
                    <a:pt x="989521" y="67749"/>
                  </a:lnTo>
                  <a:lnTo>
                    <a:pt x="992913" y="67749"/>
                  </a:lnTo>
                  <a:lnTo>
                    <a:pt x="999696" y="40650"/>
                  </a:lnTo>
                  <a:lnTo>
                    <a:pt x="1014957" y="42343"/>
                  </a:lnTo>
                  <a:lnTo>
                    <a:pt x="1026827" y="44037"/>
                  </a:lnTo>
                  <a:lnTo>
                    <a:pt x="1037002" y="45731"/>
                  </a:lnTo>
                  <a:lnTo>
                    <a:pt x="1050568" y="50812"/>
                  </a:lnTo>
                  <a:lnTo>
                    <a:pt x="1052263" y="42343"/>
                  </a:lnTo>
                  <a:lnTo>
                    <a:pt x="1055655" y="35568"/>
                  </a:lnTo>
                  <a:lnTo>
                    <a:pt x="1057351" y="30487"/>
                  </a:lnTo>
                  <a:lnTo>
                    <a:pt x="1060742" y="28793"/>
                  </a:lnTo>
                  <a:lnTo>
                    <a:pt x="1065829" y="27100"/>
                  </a:lnTo>
                  <a:lnTo>
                    <a:pt x="1072612" y="25406"/>
                  </a:lnTo>
                  <a:lnTo>
                    <a:pt x="1082786" y="22018"/>
                  </a:lnTo>
                  <a:lnTo>
                    <a:pt x="1104831" y="15243"/>
                  </a:lnTo>
                  <a:lnTo>
                    <a:pt x="1126875" y="84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71" name="Group 29">
              <a:extLst>
                <a:ext uri="{FF2B5EF4-FFF2-40B4-BE49-F238E27FC236}">
                  <a16:creationId xmlns:a16="http://schemas.microsoft.com/office/drawing/2014/main" id="{9E61CFE3-8D7B-4C1A-B3C1-39EC5BB75B86}"/>
                </a:ext>
              </a:extLst>
            </p:cNvPr>
            <p:cNvGrpSpPr/>
            <p:nvPr/>
          </p:nvGrpSpPr>
          <p:grpSpPr>
            <a:xfrm rot="470941">
              <a:off x="2407850" y="4968165"/>
              <a:ext cx="2941487" cy="1287740"/>
              <a:chOff x="911314" y="1822937"/>
              <a:chExt cx="2306669" cy="1009826"/>
            </a:xfrm>
            <a:solidFill>
              <a:schemeClr val="accent2"/>
            </a:solidFill>
          </p:grpSpPr>
          <p:sp>
            <p:nvSpPr>
              <p:cNvPr id="172" name="Freeform 46">
                <a:extLst>
                  <a:ext uri="{FF2B5EF4-FFF2-40B4-BE49-F238E27FC236}">
                    <a16:creationId xmlns:a16="http://schemas.microsoft.com/office/drawing/2014/main" id="{00E5A67F-7A6C-4157-8ED2-38B6B71DD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14" y="2573932"/>
                <a:ext cx="184880" cy="258831"/>
              </a:xfrm>
              <a:custGeom>
                <a:avLst/>
                <a:gdLst>
                  <a:gd name="T0" fmla="*/ 115 w 149"/>
                  <a:gd name="T1" fmla="*/ 0 h 209"/>
                  <a:gd name="T2" fmla="*/ 128 w 149"/>
                  <a:gd name="T3" fmla="*/ 19 h 209"/>
                  <a:gd name="T4" fmla="*/ 137 w 149"/>
                  <a:gd name="T5" fmla="*/ 39 h 209"/>
                  <a:gd name="T6" fmla="*/ 142 w 149"/>
                  <a:gd name="T7" fmla="*/ 55 h 209"/>
                  <a:gd name="T8" fmla="*/ 146 w 149"/>
                  <a:gd name="T9" fmla="*/ 70 h 209"/>
                  <a:gd name="T10" fmla="*/ 147 w 149"/>
                  <a:gd name="T11" fmla="*/ 79 h 209"/>
                  <a:gd name="T12" fmla="*/ 149 w 149"/>
                  <a:gd name="T13" fmla="*/ 83 h 209"/>
                  <a:gd name="T14" fmla="*/ 146 w 149"/>
                  <a:gd name="T15" fmla="*/ 99 h 209"/>
                  <a:gd name="T16" fmla="*/ 142 w 149"/>
                  <a:gd name="T17" fmla="*/ 117 h 209"/>
                  <a:gd name="T18" fmla="*/ 138 w 149"/>
                  <a:gd name="T19" fmla="*/ 133 h 209"/>
                  <a:gd name="T20" fmla="*/ 133 w 149"/>
                  <a:gd name="T21" fmla="*/ 146 h 209"/>
                  <a:gd name="T22" fmla="*/ 131 w 149"/>
                  <a:gd name="T23" fmla="*/ 155 h 209"/>
                  <a:gd name="T24" fmla="*/ 129 w 149"/>
                  <a:gd name="T25" fmla="*/ 158 h 209"/>
                  <a:gd name="T26" fmla="*/ 118 w 149"/>
                  <a:gd name="T27" fmla="*/ 178 h 209"/>
                  <a:gd name="T28" fmla="*/ 107 w 149"/>
                  <a:gd name="T29" fmla="*/ 193 h 209"/>
                  <a:gd name="T30" fmla="*/ 97 w 149"/>
                  <a:gd name="T31" fmla="*/ 202 h 209"/>
                  <a:gd name="T32" fmla="*/ 88 w 149"/>
                  <a:gd name="T33" fmla="*/ 207 h 209"/>
                  <a:gd name="T34" fmla="*/ 79 w 149"/>
                  <a:gd name="T35" fmla="*/ 209 h 209"/>
                  <a:gd name="T36" fmla="*/ 72 w 149"/>
                  <a:gd name="T37" fmla="*/ 209 h 209"/>
                  <a:gd name="T38" fmla="*/ 67 w 149"/>
                  <a:gd name="T39" fmla="*/ 208 h 209"/>
                  <a:gd name="T40" fmla="*/ 66 w 149"/>
                  <a:gd name="T41" fmla="*/ 207 h 209"/>
                  <a:gd name="T42" fmla="*/ 42 w 149"/>
                  <a:gd name="T43" fmla="*/ 185 h 209"/>
                  <a:gd name="T44" fmla="*/ 26 w 149"/>
                  <a:gd name="T45" fmla="*/ 163 h 209"/>
                  <a:gd name="T46" fmla="*/ 14 w 149"/>
                  <a:gd name="T47" fmla="*/ 139 h 209"/>
                  <a:gd name="T48" fmla="*/ 8 w 149"/>
                  <a:gd name="T49" fmla="*/ 119 h 209"/>
                  <a:gd name="T50" fmla="*/ 4 w 149"/>
                  <a:gd name="T51" fmla="*/ 101 h 209"/>
                  <a:gd name="T52" fmla="*/ 4 w 149"/>
                  <a:gd name="T53" fmla="*/ 85 h 209"/>
                  <a:gd name="T54" fmla="*/ 4 w 149"/>
                  <a:gd name="T55" fmla="*/ 76 h 209"/>
                  <a:gd name="T56" fmla="*/ 4 w 149"/>
                  <a:gd name="T57" fmla="*/ 72 h 209"/>
                  <a:gd name="T58" fmla="*/ 0 w 149"/>
                  <a:gd name="T59" fmla="*/ 6 h 209"/>
                  <a:gd name="T60" fmla="*/ 6 w 149"/>
                  <a:gd name="T61" fmla="*/ 32 h 209"/>
                  <a:gd name="T62" fmla="*/ 13 w 149"/>
                  <a:gd name="T63" fmla="*/ 50 h 209"/>
                  <a:gd name="T64" fmla="*/ 19 w 149"/>
                  <a:gd name="T65" fmla="*/ 63 h 209"/>
                  <a:gd name="T66" fmla="*/ 26 w 149"/>
                  <a:gd name="T67" fmla="*/ 70 h 209"/>
                  <a:gd name="T68" fmla="*/ 31 w 149"/>
                  <a:gd name="T69" fmla="*/ 73 h 209"/>
                  <a:gd name="T70" fmla="*/ 35 w 149"/>
                  <a:gd name="T71" fmla="*/ 76 h 209"/>
                  <a:gd name="T72" fmla="*/ 36 w 149"/>
                  <a:gd name="T73" fmla="*/ 76 h 209"/>
                  <a:gd name="T74" fmla="*/ 36 w 149"/>
                  <a:gd name="T75" fmla="*/ 85 h 209"/>
                  <a:gd name="T76" fmla="*/ 42 w 149"/>
                  <a:gd name="T77" fmla="*/ 88 h 209"/>
                  <a:gd name="T78" fmla="*/ 52 w 149"/>
                  <a:gd name="T79" fmla="*/ 89 h 209"/>
                  <a:gd name="T80" fmla="*/ 62 w 149"/>
                  <a:gd name="T81" fmla="*/ 89 h 209"/>
                  <a:gd name="T82" fmla="*/ 70 w 149"/>
                  <a:gd name="T83" fmla="*/ 89 h 209"/>
                  <a:gd name="T84" fmla="*/ 72 w 149"/>
                  <a:gd name="T85" fmla="*/ 89 h 209"/>
                  <a:gd name="T86" fmla="*/ 88 w 149"/>
                  <a:gd name="T87" fmla="*/ 86 h 209"/>
                  <a:gd name="T88" fmla="*/ 98 w 149"/>
                  <a:gd name="T89" fmla="*/ 80 h 209"/>
                  <a:gd name="T90" fmla="*/ 107 w 149"/>
                  <a:gd name="T91" fmla="*/ 70 h 209"/>
                  <a:gd name="T92" fmla="*/ 112 w 149"/>
                  <a:gd name="T93" fmla="*/ 57 h 209"/>
                  <a:gd name="T94" fmla="*/ 115 w 149"/>
                  <a:gd name="T95" fmla="*/ 44 h 209"/>
                  <a:gd name="T96" fmla="*/ 116 w 149"/>
                  <a:gd name="T97" fmla="*/ 31 h 209"/>
                  <a:gd name="T98" fmla="*/ 116 w 149"/>
                  <a:gd name="T99" fmla="*/ 19 h 209"/>
                  <a:gd name="T100" fmla="*/ 116 w 149"/>
                  <a:gd name="T101" fmla="*/ 9 h 209"/>
                  <a:gd name="T102" fmla="*/ 116 w 149"/>
                  <a:gd name="T103" fmla="*/ 2 h 209"/>
                  <a:gd name="T104" fmla="*/ 115 w 149"/>
                  <a:gd name="T10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9" h="209">
                    <a:moveTo>
                      <a:pt x="115" y="0"/>
                    </a:moveTo>
                    <a:lnTo>
                      <a:pt x="128" y="19"/>
                    </a:lnTo>
                    <a:lnTo>
                      <a:pt x="137" y="39"/>
                    </a:lnTo>
                    <a:lnTo>
                      <a:pt x="142" y="55"/>
                    </a:lnTo>
                    <a:lnTo>
                      <a:pt x="146" y="70"/>
                    </a:lnTo>
                    <a:lnTo>
                      <a:pt x="147" y="79"/>
                    </a:lnTo>
                    <a:lnTo>
                      <a:pt x="149" y="83"/>
                    </a:lnTo>
                    <a:lnTo>
                      <a:pt x="146" y="99"/>
                    </a:lnTo>
                    <a:lnTo>
                      <a:pt x="142" y="117"/>
                    </a:lnTo>
                    <a:lnTo>
                      <a:pt x="138" y="133"/>
                    </a:lnTo>
                    <a:lnTo>
                      <a:pt x="133" y="146"/>
                    </a:lnTo>
                    <a:lnTo>
                      <a:pt x="131" y="155"/>
                    </a:lnTo>
                    <a:lnTo>
                      <a:pt x="129" y="158"/>
                    </a:lnTo>
                    <a:lnTo>
                      <a:pt x="118" y="178"/>
                    </a:lnTo>
                    <a:lnTo>
                      <a:pt x="107" y="193"/>
                    </a:lnTo>
                    <a:lnTo>
                      <a:pt x="97" y="202"/>
                    </a:lnTo>
                    <a:lnTo>
                      <a:pt x="88" y="207"/>
                    </a:lnTo>
                    <a:lnTo>
                      <a:pt x="79" y="209"/>
                    </a:lnTo>
                    <a:lnTo>
                      <a:pt x="72" y="209"/>
                    </a:lnTo>
                    <a:lnTo>
                      <a:pt x="67" y="208"/>
                    </a:lnTo>
                    <a:lnTo>
                      <a:pt x="66" y="207"/>
                    </a:lnTo>
                    <a:lnTo>
                      <a:pt x="42" y="185"/>
                    </a:lnTo>
                    <a:lnTo>
                      <a:pt x="26" y="163"/>
                    </a:lnTo>
                    <a:lnTo>
                      <a:pt x="14" y="139"/>
                    </a:lnTo>
                    <a:lnTo>
                      <a:pt x="8" y="119"/>
                    </a:lnTo>
                    <a:lnTo>
                      <a:pt x="4" y="101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0" y="6"/>
                    </a:lnTo>
                    <a:lnTo>
                      <a:pt x="6" y="32"/>
                    </a:lnTo>
                    <a:lnTo>
                      <a:pt x="13" y="50"/>
                    </a:lnTo>
                    <a:lnTo>
                      <a:pt x="19" y="63"/>
                    </a:lnTo>
                    <a:lnTo>
                      <a:pt x="26" y="70"/>
                    </a:lnTo>
                    <a:lnTo>
                      <a:pt x="31" y="73"/>
                    </a:lnTo>
                    <a:lnTo>
                      <a:pt x="35" y="76"/>
                    </a:lnTo>
                    <a:lnTo>
                      <a:pt x="36" y="76"/>
                    </a:lnTo>
                    <a:lnTo>
                      <a:pt x="36" y="85"/>
                    </a:lnTo>
                    <a:lnTo>
                      <a:pt x="42" y="88"/>
                    </a:lnTo>
                    <a:lnTo>
                      <a:pt x="52" y="89"/>
                    </a:lnTo>
                    <a:lnTo>
                      <a:pt x="62" y="89"/>
                    </a:lnTo>
                    <a:lnTo>
                      <a:pt x="70" y="89"/>
                    </a:lnTo>
                    <a:lnTo>
                      <a:pt x="72" y="89"/>
                    </a:lnTo>
                    <a:lnTo>
                      <a:pt x="88" y="86"/>
                    </a:lnTo>
                    <a:lnTo>
                      <a:pt x="98" y="80"/>
                    </a:lnTo>
                    <a:lnTo>
                      <a:pt x="107" y="70"/>
                    </a:lnTo>
                    <a:lnTo>
                      <a:pt x="112" y="57"/>
                    </a:lnTo>
                    <a:lnTo>
                      <a:pt x="115" y="44"/>
                    </a:lnTo>
                    <a:lnTo>
                      <a:pt x="116" y="31"/>
                    </a:lnTo>
                    <a:lnTo>
                      <a:pt x="116" y="19"/>
                    </a:lnTo>
                    <a:lnTo>
                      <a:pt x="116" y="9"/>
                    </a:lnTo>
                    <a:lnTo>
                      <a:pt x="116" y="2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55">
                <a:extLst>
                  <a:ext uri="{FF2B5EF4-FFF2-40B4-BE49-F238E27FC236}">
                    <a16:creationId xmlns:a16="http://schemas.microsoft.com/office/drawing/2014/main" id="{3FE1FA03-F14F-4BA0-A846-0D593434B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447" y="1822937"/>
                <a:ext cx="203536" cy="186807"/>
              </a:xfrm>
              <a:custGeom>
                <a:avLst/>
                <a:gdLst>
                  <a:gd name="T0" fmla="*/ 11 w 145"/>
                  <a:gd name="T1" fmla="*/ 0 h 134"/>
                  <a:gd name="T2" fmla="*/ 30 w 145"/>
                  <a:gd name="T3" fmla="*/ 14 h 134"/>
                  <a:gd name="T4" fmla="*/ 51 w 145"/>
                  <a:gd name="T5" fmla="*/ 24 h 134"/>
                  <a:gd name="T6" fmla="*/ 71 w 145"/>
                  <a:gd name="T7" fmla="*/ 29 h 134"/>
                  <a:gd name="T8" fmla="*/ 92 w 145"/>
                  <a:gd name="T9" fmla="*/ 32 h 134"/>
                  <a:gd name="T10" fmla="*/ 110 w 145"/>
                  <a:gd name="T11" fmla="*/ 32 h 134"/>
                  <a:gd name="T12" fmla="*/ 126 w 145"/>
                  <a:gd name="T13" fmla="*/ 31 h 134"/>
                  <a:gd name="T14" fmla="*/ 135 w 145"/>
                  <a:gd name="T15" fmla="*/ 29 h 134"/>
                  <a:gd name="T16" fmla="*/ 139 w 145"/>
                  <a:gd name="T17" fmla="*/ 29 h 134"/>
                  <a:gd name="T18" fmla="*/ 138 w 145"/>
                  <a:gd name="T19" fmla="*/ 58 h 134"/>
                  <a:gd name="T20" fmla="*/ 139 w 145"/>
                  <a:gd name="T21" fmla="*/ 82 h 134"/>
                  <a:gd name="T22" fmla="*/ 141 w 145"/>
                  <a:gd name="T23" fmla="*/ 104 h 134"/>
                  <a:gd name="T24" fmla="*/ 143 w 145"/>
                  <a:gd name="T25" fmla="*/ 120 h 134"/>
                  <a:gd name="T26" fmla="*/ 145 w 145"/>
                  <a:gd name="T27" fmla="*/ 130 h 134"/>
                  <a:gd name="T28" fmla="*/ 145 w 145"/>
                  <a:gd name="T29" fmla="*/ 134 h 134"/>
                  <a:gd name="T30" fmla="*/ 106 w 145"/>
                  <a:gd name="T31" fmla="*/ 125 h 134"/>
                  <a:gd name="T32" fmla="*/ 75 w 145"/>
                  <a:gd name="T33" fmla="*/ 115 h 134"/>
                  <a:gd name="T34" fmla="*/ 51 w 145"/>
                  <a:gd name="T35" fmla="*/ 103 h 134"/>
                  <a:gd name="T36" fmla="*/ 33 w 145"/>
                  <a:gd name="T37" fmla="*/ 91 h 134"/>
                  <a:gd name="T38" fmla="*/ 20 w 145"/>
                  <a:gd name="T39" fmla="*/ 81 h 134"/>
                  <a:gd name="T40" fmla="*/ 11 w 145"/>
                  <a:gd name="T41" fmla="*/ 72 h 134"/>
                  <a:gd name="T42" fmla="*/ 4 w 145"/>
                  <a:gd name="T43" fmla="*/ 66 h 134"/>
                  <a:gd name="T44" fmla="*/ 2 w 145"/>
                  <a:gd name="T45" fmla="*/ 60 h 134"/>
                  <a:gd name="T46" fmla="*/ 0 w 145"/>
                  <a:gd name="T47" fmla="*/ 58 h 134"/>
                  <a:gd name="T48" fmla="*/ 11 w 145"/>
                  <a:gd name="T49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5" h="134">
                    <a:moveTo>
                      <a:pt x="11" y="0"/>
                    </a:moveTo>
                    <a:lnTo>
                      <a:pt x="30" y="14"/>
                    </a:lnTo>
                    <a:lnTo>
                      <a:pt x="51" y="24"/>
                    </a:lnTo>
                    <a:lnTo>
                      <a:pt x="71" y="29"/>
                    </a:lnTo>
                    <a:lnTo>
                      <a:pt x="92" y="32"/>
                    </a:lnTo>
                    <a:lnTo>
                      <a:pt x="110" y="32"/>
                    </a:lnTo>
                    <a:lnTo>
                      <a:pt x="126" y="31"/>
                    </a:lnTo>
                    <a:lnTo>
                      <a:pt x="135" y="29"/>
                    </a:lnTo>
                    <a:lnTo>
                      <a:pt x="139" y="29"/>
                    </a:lnTo>
                    <a:lnTo>
                      <a:pt x="138" y="58"/>
                    </a:lnTo>
                    <a:lnTo>
                      <a:pt x="139" y="82"/>
                    </a:lnTo>
                    <a:lnTo>
                      <a:pt x="141" y="104"/>
                    </a:lnTo>
                    <a:lnTo>
                      <a:pt x="143" y="120"/>
                    </a:lnTo>
                    <a:lnTo>
                      <a:pt x="145" y="130"/>
                    </a:lnTo>
                    <a:lnTo>
                      <a:pt x="145" y="134"/>
                    </a:lnTo>
                    <a:lnTo>
                      <a:pt x="106" y="125"/>
                    </a:lnTo>
                    <a:lnTo>
                      <a:pt x="75" y="115"/>
                    </a:lnTo>
                    <a:lnTo>
                      <a:pt x="51" y="103"/>
                    </a:lnTo>
                    <a:lnTo>
                      <a:pt x="33" y="91"/>
                    </a:lnTo>
                    <a:lnTo>
                      <a:pt x="20" y="81"/>
                    </a:lnTo>
                    <a:lnTo>
                      <a:pt x="11" y="72"/>
                    </a:lnTo>
                    <a:lnTo>
                      <a:pt x="4" y="66"/>
                    </a:lnTo>
                    <a:lnTo>
                      <a:pt x="2" y="60"/>
                    </a:lnTo>
                    <a:lnTo>
                      <a:pt x="0" y="5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CD1969DB-7E28-4CF1-9C52-88BA7ED7F368}"/>
              </a:ext>
            </a:extLst>
          </p:cNvPr>
          <p:cNvSpPr/>
          <p:nvPr/>
        </p:nvSpPr>
        <p:spPr>
          <a:xfrm>
            <a:off x="5826188" y="5867577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4" name="Isosceles Triangle 20">
            <a:extLst>
              <a:ext uri="{FF2B5EF4-FFF2-40B4-BE49-F238E27FC236}">
                <a16:creationId xmlns:a16="http://schemas.microsoft.com/office/drawing/2014/main" id="{2C65AFBF-71D0-44FB-9007-74DA73E3A359}"/>
              </a:ext>
            </a:extLst>
          </p:cNvPr>
          <p:cNvSpPr>
            <a:spLocks noChangeAspect="1"/>
          </p:cNvSpPr>
          <p:nvPr/>
        </p:nvSpPr>
        <p:spPr>
          <a:xfrm rot="8201235">
            <a:off x="5992935" y="6017757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EE1CF04-8708-4CFB-9357-910332DB3FB6}"/>
              </a:ext>
            </a:extLst>
          </p:cNvPr>
          <p:cNvGrpSpPr/>
          <p:nvPr/>
        </p:nvGrpSpPr>
        <p:grpSpPr>
          <a:xfrm>
            <a:off x="6645604" y="5840238"/>
            <a:ext cx="4977190" cy="868694"/>
            <a:chOff x="910640" y="2975794"/>
            <a:chExt cx="3436074" cy="217274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0DCAD77-F097-4718-8C31-0549345C1EF5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Social Media Marketing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CD6D039-C8D7-41CC-99EA-320172426B87}"/>
                </a:ext>
              </a:extLst>
            </p:cNvPr>
            <p:cNvSpPr txBox="1"/>
            <p:nvPr/>
          </p:nvSpPr>
          <p:spPr>
            <a:xfrm>
              <a:off x="910640" y="3531961"/>
              <a:ext cx="3436074" cy="1616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Social media marketing is defined as a form of marketing </a:t>
              </a:r>
              <a:r>
                <a:rPr lang="en-MY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that utilises social networking sites </a:t>
              </a:r>
              <a:r>
                <a:rPr lang="en-MY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other similar platforms for marketing to online communities and social networks (Rouse, 2016).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B9816AA7-DB05-481A-B3A3-67AC63ACA4D5}"/>
              </a:ext>
            </a:extLst>
          </p:cNvPr>
          <p:cNvSpPr txBox="1">
            <a:spLocks/>
          </p:cNvSpPr>
          <p:nvPr/>
        </p:nvSpPr>
        <p:spPr>
          <a:xfrm>
            <a:off x="779540" y="670176"/>
            <a:ext cx="5703103" cy="614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>
                <a:solidFill>
                  <a:schemeClr val="accent2"/>
                </a:solidFill>
                <a:cs typeface="Arial" pitchFamily="34" charset="0"/>
              </a:rPr>
              <a:t>Background </a:t>
            </a:r>
            <a:r>
              <a:rPr lang="en-GB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 the study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5C903-7616-CDD1-5D77-F9F494CE2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D75128-57E7-4C0D-B11F-33DB24335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8" y="2071236"/>
            <a:ext cx="8768851" cy="43405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779541" y="670176"/>
            <a:ext cx="5161208" cy="614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>
                <a:solidFill>
                  <a:schemeClr val="accent2"/>
                </a:solidFill>
                <a:cs typeface="Arial" pitchFamily="34" charset="0"/>
              </a:rPr>
              <a:t>Problem </a:t>
            </a:r>
            <a:r>
              <a:rPr lang="en-GB" altLang="ko-KR" sz="3600" dirty="0">
                <a:cs typeface="Arial" pitchFamily="34" charset="0"/>
              </a:rPr>
              <a:t>Statement</a:t>
            </a:r>
            <a:endParaRPr lang="ko-KR" altLang="en-US" sz="3600" dirty="0"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8DEAB-F673-4C4C-8FC0-15F876CCC97C}"/>
              </a:ext>
            </a:extLst>
          </p:cNvPr>
          <p:cNvSpPr txBox="1"/>
          <p:nvPr/>
        </p:nvSpPr>
        <p:spPr>
          <a:xfrm>
            <a:off x="779541" y="4712553"/>
            <a:ext cx="2573502" cy="14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MY" sz="1200" b="1" dirty="0"/>
              <a:t>Unclear</a:t>
            </a:r>
            <a:r>
              <a:rPr lang="en-MY" sz="1200" dirty="0"/>
              <a:t> about students' social media needs and preferences, this is equivalent to shouting into a void and a recipe for ineffective social media marketing activities (Peacemaker, Robinson, &amp; Hurst, 2016).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A7EA0-477C-4523-9A3B-D005D9D00CC9}"/>
              </a:ext>
            </a:extLst>
          </p:cNvPr>
          <p:cNvSpPr txBox="1"/>
          <p:nvPr/>
        </p:nvSpPr>
        <p:spPr>
          <a:xfrm>
            <a:off x="779541" y="2228379"/>
            <a:ext cx="2573501" cy="129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MY" sz="1200" b="1" dirty="0"/>
              <a:t>Lack of understanding </a:t>
            </a:r>
            <a:r>
              <a:rPr lang="en-MY" sz="1200" dirty="0"/>
              <a:t>of whether students are aware of the library's attempt to reach them and little is known about their willingness to interact with the library on social media. (</a:t>
            </a:r>
            <a:r>
              <a:rPr lang="en-MY" sz="1200" dirty="0" err="1"/>
              <a:t>Ihejirika</a:t>
            </a:r>
            <a:r>
              <a:rPr lang="en-MY" sz="1200" dirty="0"/>
              <a:t> et al., 2021)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id="{0B02EAFE-492B-4E28-86FB-9D0EDFF9F84A}"/>
              </a:ext>
            </a:extLst>
          </p:cNvPr>
          <p:cNvSpPr/>
          <p:nvPr/>
        </p:nvSpPr>
        <p:spPr>
          <a:xfrm>
            <a:off x="862324" y="1783785"/>
            <a:ext cx="437605" cy="4376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3" name="Smiley Face 12">
            <a:extLst>
              <a:ext uri="{FF2B5EF4-FFF2-40B4-BE49-F238E27FC236}">
                <a16:creationId xmlns:a16="http://schemas.microsoft.com/office/drawing/2014/main" id="{D738E1A5-BCC6-4969-B786-E1211A0B49D8}"/>
              </a:ext>
            </a:extLst>
          </p:cNvPr>
          <p:cNvSpPr/>
          <p:nvPr/>
        </p:nvSpPr>
        <p:spPr>
          <a:xfrm>
            <a:off x="862325" y="4202056"/>
            <a:ext cx="437605" cy="4376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579F0E-31C6-4A79-AE1B-8DF36FB0E381}"/>
              </a:ext>
            </a:extLst>
          </p:cNvPr>
          <p:cNvSpPr/>
          <p:nvPr/>
        </p:nvSpPr>
        <p:spPr>
          <a:xfrm>
            <a:off x="8001919" y="1137454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ea typeface="Calibri" panose="020F0502020204030204" pitchFamily="34" charset="0"/>
              </a:rPr>
              <a:t>PDJH Facebook </a:t>
            </a:r>
            <a:r>
              <a:rPr lang="en-MY" sz="1200" b="1" dirty="0">
                <a:latin typeface="Arial" panose="020B0604020202020204" pitchFamily="34" charset="0"/>
                <a:ea typeface="Calibri" panose="020F0502020204030204" pitchFamily="34" charset="0"/>
              </a:rPr>
              <a:t>records low users engagement </a:t>
            </a:r>
            <a:r>
              <a:rPr lang="en-MY" sz="1200" dirty="0">
                <a:latin typeface="Arial" panose="020B0604020202020204" pitchFamily="34" charset="0"/>
                <a:ea typeface="Calibri" panose="020F0502020204030204" pitchFamily="34" charset="0"/>
              </a:rPr>
              <a:t>;likes and reactions, replies, sticker taps, links click </a:t>
            </a:r>
            <a:r>
              <a:rPr lang="en-MY" sz="1200" dirty="0"/>
              <a:t>(Source: Facebook Insight, 2023)</a:t>
            </a:r>
          </a:p>
        </p:txBody>
      </p:sp>
      <p:sp>
        <p:nvSpPr>
          <p:cNvPr id="25" name="Smiley Face 12">
            <a:extLst>
              <a:ext uri="{FF2B5EF4-FFF2-40B4-BE49-F238E27FC236}">
                <a16:creationId xmlns:a16="http://schemas.microsoft.com/office/drawing/2014/main" id="{C44B17B0-4DE1-416D-B298-1198AF30D582}"/>
              </a:ext>
            </a:extLst>
          </p:cNvPr>
          <p:cNvSpPr/>
          <p:nvPr/>
        </p:nvSpPr>
        <p:spPr>
          <a:xfrm>
            <a:off x="7564313" y="1161514"/>
            <a:ext cx="437605" cy="4376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67544-A38E-EA99-D8B8-BB8A54877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4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7">
            <a:extLst>
              <a:ext uri="{FF2B5EF4-FFF2-40B4-BE49-F238E27FC236}">
                <a16:creationId xmlns:a16="http://schemas.microsoft.com/office/drawing/2014/main" id="{1ABA7BA5-6CBC-4889-B348-9AD65D51C7AE}"/>
              </a:ext>
            </a:extLst>
          </p:cNvPr>
          <p:cNvSpPr/>
          <p:nvPr/>
        </p:nvSpPr>
        <p:spPr>
          <a:xfrm>
            <a:off x="0" y="2396980"/>
            <a:ext cx="12192000" cy="384189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EA333-B800-41F8-945F-92327D7B3517}"/>
              </a:ext>
            </a:extLst>
          </p:cNvPr>
          <p:cNvSpPr txBox="1"/>
          <p:nvPr/>
        </p:nvSpPr>
        <p:spPr>
          <a:xfrm>
            <a:off x="473386" y="3190541"/>
            <a:ext cx="265594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>
                <a:solidFill>
                  <a:schemeClr val="bg1"/>
                </a:solidFill>
              </a:rPr>
              <a:t>Undergraduate students born (1982 and 2000) </a:t>
            </a:r>
            <a:r>
              <a:rPr lang="en-MY" sz="1100" b="1" dirty="0">
                <a:solidFill>
                  <a:srgbClr val="FFFF00"/>
                </a:solidFill>
              </a:rPr>
              <a:t>have grown up </a:t>
            </a:r>
            <a:r>
              <a:rPr lang="en-MY" sz="1100" dirty="0">
                <a:solidFill>
                  <a:schemeClr val="bg1"/>
                </a:solidFill>
              </a:rPr>
              <a:t>in a digital world (</a:t>
            </a:r>
            <a:r>
              <a:rPr lang="en-MY" sz="1100" dirty="0" err="1">
                <a:solidFill>
                  <a:schemeClr val="bg1"/>
                </a:solidFill>
              </a:rPr>
              <a:t>Potnis</a:t>
            </a:r>
            <a:r>
              <a:rPr lang="en-MY" sz="1100" dirty="0">
                <a:solidFill>
                  <a:schemeClr val="bg1"/>
                </a:solidFill>
              </a:rPr>
              <a:t>, </a:t>
            </a:r>
            <a:r>
              <a:rPr lang="en-MY" sz="1100" dirty="0" err="1">
                <a:solidFill>
                  <a:schemeClr val="bg1"/>
                </a:solidFill>
              </a:rPr>
              <a:t>Deosthali</a:t>
            </a:r>
            <a:r>
              <a:rPr lang="en-MY" sz="1100" dirty="0">
                <a:solidFill>
                  <a:schemeClr val="bg1"/>
                </a:solidFill>
              </a:rPr>
              <a:t>, Zhu, &amp; </a:t>
            </a:r>
            <a:r>
              <a:rPr lang="en-MY" sz="1100" dirty="0" err="1">
                <a:solidFill>
                  <a:schemeClr val="bg1"/>
                </a:solidFill>
              </a:rPr>
              <a:t>McCusker</a:t>
            </a:r>
            <a:r>
              <a:rPr lang="en-MY" sz="1100" dirty="0">
                <a:solidFill>
                  <a:schemeClr val="bg1"/>
                </a:solidFill>
              </a:rPr>
              <a:t>, 2018)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>
                <a:solidFill>
                  <a:schemeClr val="bg1"/>
                </a:solidFill>
              </a:rPr>
              <a:t>Undergraduates in general, remain </a:t>
            </a:r>
            <a:r>
              <a:rPr lang="en-MY" sz="1100" b="1" dirty="0">
                <a:solidFill>
                  <a:srgbClr val="FFFF00"/>
                </a:solidFill>
              </a:rPr>
              <a:t>unfamiliar with </a:t>
            </a:r>
            <a:r>
              <a:rPr lang="en-MY" sz="1100" dirty="0">
                <a:solidFill>
                  <a:schemeClr val="bg1"/>
                </a:solidFill>
              </a:rPr>
              <a:t>the resources and services that their library offers (Adeniran, 2013; </a:t>
            </a:r>
            <a:r>
              <a:rPr lang="en-MY" sz="1100" dirty="0" err="1">
                <a:solidFill>
                  <a:schemeClr val="bg1"/>
                </a:solidFill>
              </a:rPr>
              <a:t>Sowole</a:t>
            </a:r>
            <a:r>
              <a:rPr lang="en-MY" sz="1100" dirty="0">
                <a:solidFill>
                  <a:schemeClr val="bg1"/>
                </a:solidFill>
              </a:rPr>
              <a:t>, 2011)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b="1" dirty="0">
                <a:solidFill>
                  <a:srgbClr val="FFFF00"/>
                </a:solidFill>
              </a:rPr>
              <a:t>low or non-use of library resources and services</a:t>
            </a:r>
            <a:r>
              <a:rPr lang="en-MY" sz="1100" dirty="0">
                <a:solidFill>
                  <a:schemeClr val="bg1"/>
                </a:solidFill>
              </a:rPr>
              <a:t> by undergraduate students (Del Bosque et al., 2017; Goodall &amp; Pattern, 2011; </a:t>
            </a:r>
            <a:r>
              <a:rPr lang="en-MY" sz="1100" dirty="0" err="1">
                <a:solidFill>
                  <a:schemeClr val="bg1"/>
                </a:solidFill>
              </a:rPr>
              <a:t>Potnis</a:t>
            </a:r>
            <a:r>
              <a:rPr lang="en-MY" sz="1100" dirty="0">
                <a:solidFill>
                  <a:schemeClr val="bg1"/>
                </a:solidFill>
              </a:rPr>
              <a:t> et al., 2018). 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BB159-82B8-47DE-A4AD-6E6328AAAB5A}"/>
              </a:ext>
            </a:extLst>
          </p:cNvPr>
          <p:cNvSpPr txBox="1"/>
          <p:nvPr/>
        </p:nvSpPr>
        <p:spPr>
          <a:xfrm>
            <a:off x="395930" y="2669729"/>
            <a:ext cx="2810858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Undergraduate Library 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B260C-363B-4A5D-B4B2-9EB356BDA673}"/>
              </a:ext>
            </a:extLst>
          </p:cNvPr>
          <p:cNvSpPr txBox="1"/>
          <p:nvPr/>
        </p:nvSpPr>
        <p:spPr>
          <a:xfrm>
            <a:off x="3527618" y="3235267"/>
            <a:ext cx="225130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100" dirty="0">
                <a:solidFill>
                  <a:schemeClr val="bg1"/>
                </a:solidFill>
              </a:rPr>
              <a:t>Boer, Stevens, Finke- </a:t>
            </a:r>
            <a:r>
              <a:rPr lang="en-MY" altLang="ko-KR" sz="1100" dirty="0" err="1">
                <a:solidFill>
                  <a:schemeClr val="bg1"/>
                </a:solidFill>
              </a:rPr>
              <a:t>nauer</a:t>
            </a:r>
            <a:r>
              <a:rPr lang="en-MY" altLang="ko-KR" sz="1100" dirty="0">
                <a:solidFill>
                  <a:schemeClr val="bg1"/>
                </a:solidFill>
              </a:rPr>
              <a:t>, and Van Den </a:t>
            </a:r>
            <a:r>
              <a:rPr lang="en-MY" altLang="ko-KR" sz="1100" dirty="0" err="1">
                <a:solidFill>
                  <a:schemeClr val="bg1"/>
                </a:solidFill>
              </a:rPr>
              <a:t>Eijnden</a:t>
            </a:r>
            <a:r>
              <a:rPr lang="en-MY" altLang="ko-KR" sz="1100" dirty="0">
                <a:solidFill>
                  <a:schemeClr val="bg1"/>
                </a:solidFill>
              </a:rPr>
              <a:t> (2020) confirms </a:t>
            </a:r>
            <a:r>
              <a:rPr lang="en-MY" altLang="ko-KR" sz="1100" b="1" dirty="0">
                <a:solidFill>
                  <a:srgbClr val="FFFF00"/>
                </a:solidFill>
              </a:rPr>
              <a:t>the increased use of social media among young </a:t>
            </a:r>
            <a:r>
              <a:rPr lang="en-MY" altLang="ko-KR" sz="1100" dirty="0">
                <a:solidFill>
                  <a:schemeClr val="bg1"/>
                </a:solidFill>
              </a:rPr>
              <a:t>adults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100" dirty="0">
                <a:solidFill>
                  <a:schemeClr val="bg1"/>
                </a:solidFill>
              </a:rPr>
              <a:t>Kim and Sin (2016) found that undergraduate students use social media for </a:t>
            </a:r>
            <a:r>
              <a:rPr lang="en-MY" altLang="ko-KR" sz="1100" b="1" dirty="0">
                <a:solidFill>
                  <a:srgbClr val="FFFF00"/>
                </a:solidFill>
              </a:rPr>
              <a:t>finding solutions,</a:t>
            </a:r>
            <a:r>
              <a:rPr lang="en-MY" altLang="ko-KR" sz="1100" dirty="0">
                <a:solidFill>
                  <a:schemeClr val="bg1"/>
                </a:solidFill>
              </a:rPr>
              <a:t> getting background information, and checking facts online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F7FD2-FD7B-4D77-88E5-BDFBE7DA067D}"/>
              </a:ext>
            </a:extLst>
          </p:cNvPr>
          <p:cNvSpPr txBox="1"/>
          <p:nvPr/>
        </p:nvSpPr>
        <p:spPr>
          <a:xfrm>
            <a:off x="6224531" y="3259239"/>
            <a:ext cx="274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b="1" dirty="0">
                <a:solidFill>
                  <a:srgbClr val="FFFF00"/>
                </a:solidFill>
              </a:rPr>
              <a:t>Significant transition </a:t>
            </a:r>
            <a:r>
              <a:rPr lang="en-MY" sz="1100" dirty="0">
                <a:solidFill>
                  <a:schemeClr val="bg1"/>
                </a:solidFill>
              </a:rPr>
              <a:t>in the mode of information service delivery, particularly that related to user-librarian communications and interactions (</a:t>
            </a:r>
            <a:r>
              <a:rPr lang="en-MY" sz="1100" dirty="0" err="1">
                <a:solidFill>
                  <a:schemeClr val="bg1"/>
                </a:solidFill>
              </a:rPr>
              <a:t>Quadri</a:t>
            </a:r>
            <a:r>
              <a:rPr lang="en-MY" sz="1100" dirty="0">
                <a:solidFill>
                  <a:schemeClr val="bg1"/>
                </a:solidFill>
              </a:rPr>
              <a:t> &amp; Idowu, 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>
                <a:solidFill>
                  <a:schemeClr val="bg1"/>
                </a:solidFill>
              </a:rPr>
              <a:t>EBSCO survey revealed the </a:t>
            </a:r>
            <a:r>
              <a:rPr lang="en-MY" sz="1100" b="1" dirty="0">
                <a:solidFill>
                  <a:srgbClr val="FFFF00"/>
                </a:solidFill>
              </a:rPr>
              <a:t>primary goals </a:t>
            </a:r>
            <a:r>
              <a:rPr lang="en-MY" sz="1100" dirty="0">
                <a:solidFill>
                  <a:schemeClr val="bg1"/>
                </a:solidFill>
              </a:rPr>
              <a:t>of libraries' social media involvement were: maximising library exposure; modernising the library image and e-reputation; promoting specific content offers; building discussion groups and collaborative work; reaching a new audience of potential users; and publishing library news and press re- leases (Luo, Wang, &amp; Han, 2013).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D97CE-D660-4518-BA14-CB88459FA202}"/>
              </a:ext>
            </a:extLst>
          </p:cNvPr>
          <p:cNvSpPr txBox="1"/>
          <p:nvPr/>
        </p:nvSpPr>
        <p:spPr>
          <a:xfrm>
            <a:off x="6440171" y="2649485"/>
            <a:ext cx="2109153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Library Social Media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6A58D-6890-4DAD-94ED-A8E6F9F9B444}"/>
              </a:ext>
            </a:extLst>
          </p:cNvPr>
          <p:cNvSpPr txBox="1"/>
          <p:nvPr/>
        </p:nvSpPr>
        <p:spPr>
          <a:xfrm>
            <a:off x="9190378" y="2616649"/>
            <a:ext cx="2299917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MY" altLang="ko-KR" sz="1400" b="1" dirty="0">
                <a:solidFill>
                  <a:schemeClr val="bg1"/>
                </a:solidFill>
              </a:rPr>
              <a:t>Students' Social Media Needs And Preferences </a:t>
            </a:r>
            <a:endParaRPr lang="en-US" altLang="ko-KR" sz="1400" b="1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AF1581-3F5E-4777-9DFA-42CD620EBEF0}"/>
              </a:ext>
            </a:extLst>
          </p:cNvPr>
          <p:cNvGrpSpPr/>
          <p:nvPr/>
        </p:nvGrpSpPr>
        <p:grpSpPr>
          <a:xfrm>
            <a:off x="1279360" y="1149489"/>
            <a:ext cx="9440740" cy="1044336"/>
            <a:chOff x="1301394" y="1896764"/>
            <a:chExt cx="9440740" cy="1044336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4CD1B48B-CB4D-40F2-97B6-0CBEFACA585E}"/>
                </a:ext>
              </a:extLst>
            </p:cNvPr>
            <p:cNvSpPr/>
            <p:nvPr/>
          </p:nvSpPr>
          <p:spPr>
            <a:xfrm rot="10800000">
              <a:off x="1385808" y="1981514"/>
              <a:ext cx="864000" cy="864000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rgbClr val="0070C0"/>
                </a:solidFill>
              </a:endParaRPr>
            </a:p>
          </p:txBody>
        </p:sp>
        <p:sp>
          <p:nvSpPr>
            <p:cNvPr id="13" name="타원 41">
              <a:extLst>
                <a:ext uri="{FF2B5EF4-FFF2-40B4-BE49-F238E27FC236}">
                  <a16:creationId xmlns:a16="http://schemas.microsoft.com/office/drawing/2014/main" id="{2D7D0B3F-83F6-4A91-A0F7-E6B962BFDE04}"/>
                </a:ext>
              </a:extLst>
            </p:cNvPr>
            <p:cNvSpPr/>
            <p:nvPr/>
          </p:nvSpPr>
          <p:spPr>
            <a:xfrm rot="10800000">
              <a:off x="1301394" y="1897100"/>
              <a:ext cx="1044000" cy="1044000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30015BA4-8A74-4B81-96C6-629B4810757B}"/>
                </a:ext>
              </a:extLst>
            </p:cNvPr>
            <p:cNvSpPr/>
            <p:nvPr/>
          </p:nvSpPr>
          <p:spPr>
            <a:xfrm rot="10800000">
              <a:off x="4184721" y="1981402"/>
              <a:ext cx="864000" cy="86400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rgbClr val="0070C0"/>
                </a:solidFill>
              </a:endParaRPr>
            </a:p>
          </p:txBody>
        </p:sp>
        <p:sp>
          <p:nvSpPr>
            <p:cNvPr id="15" name="타원 44">
              <a:extLst>
                <a:ext uri="{FF2B5EF4-FFF2-40B4-BE49-F238E27FC236}">
                  <a16:creationId xmlns:a16="http://schemas.microsoft.com/office/drawing/2014/main" id="{EF704DF2-3318-4BA1-AC11-842ED067044C}"/>
                </a:ext>
              </a:extLst>
            </p:cNvPr>
            <p:cNvSpPr/>
            <p:nvPr/>
          </p:nvSpPr>
          <p:spPr>
            <a:xfrm rot="10800000">
              <a:off x="4100307" y="1896988"/>
              <a:ext cx="1044000" cy="1044000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AAB2AD81-8E53-4333-937F-6F89876CBA96}"/>
                </a:ext>
              </a:extLst>
            </p:cNvPr>
            <p:cNvSpPr/>
            <p:nvPr/>
          </p:nvSpPr>
          <p:spPr>
            <a:xfrm rot="10800000">
              <a:off x="6983634" y="1981290"/>
              <a:ext cx="864000" cy="864000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rgbClr val="0070C0"/>
                </a:solidFill>
              </a:endParaRPr>
            </a:p>
          </p:txBody>
        </p:sp>
        <p:sp>
          <p:nvSpPr>
            <p:cNvPr id="17" name="타원 47">
              <a:extLst>
                <a:ext uri="{FF2B5EF4-FFF2-40B4-BE49-F238E27FC236}">
                  <a16:creationId xmlns:a16="http://schemas.microsoft.com/office/drawing/2014/main" id="{96093957-7891-4E8B-9D8F-613C312D4FA1}"/>
                </a:ext>
              </a:extLst>
            </p:cNvPr>
            <p:cNvSpPr/>
            <p:nvPr/>
          </p:nvSpPr>
          <p:spPr>
            <a:xfrm rot="10800000">
              <a:off x="6899220" y="1896876"/>
              <a:ext cx="1044000" cy="1044000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19E9821C-F27F-4C33-8E59-80156A3D0695}"/>
                </a:ext>
              </a:extLst>
            </p:cNvPr>
            <p:cNvSpPr/>
            <p:nvPr/>
          </p:nvSpPr>
          <p:spPr>
            <a:xfrm rot="10800000">
              <a:off x="9782548" y="1981178"/>
              <a:ext cx="864000" cy="86400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 sz="2700">
                <a:solidFill>
                  <a:srgbClr val="0070C0"/>
                </a:solidFill>
              </a:endParaRPr>
            </a:p>
          </p:txBody>
        </p:sp>
        <p:sp>
          <p:nvSpPr>
            <p:cNvPr id="19" name="타원 50">
              <a:extLst>
                <a:ext uri="{FF2B5EF4-FFF2-40B4-BE49-F238E27FC236}">
                  <a16:creationId xmlns:a16="http://schemas.microsoft.com/office/drawing/2014/main" id="{20E2B6FD-D547-45FC-B75D-5232DA8635E3}"/>
                </a:ext>
              </a:extLst>
            </p:cNvPr>
            <p:cNvSpPr/>
            <p:nvPr/>
          </p:nvSpPr>
          <p:spPr>
            <a:xfrm rot="10800000">
              <a:off x="9698134" y="1896764"/>
              <a:ext cx="1044000" cy="1044000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cxnSp>
          <p:nvCxnSpPr>
            <p:cNvPr id="20" name="직선 연결선 55">
              <a:extLst>
                <a:ext uri="{FF2B5EF4-FFF2-40B4-BE49-F238E27FC236}">
                  <a16:creationId xmlns:a16="http://schemas.microsoft.com/office/drawing/2014/main" id="{70572460-04BD-46B5-A63E-A98DEA7038C1}"/>
                </a:ext>
              </a:extLst>
            </p:cNvPr>
            <p:cNvCxnSpPr/>
            <p:nvPr/>
          </p:nvCxnSpPr>
          <p:spPr>
            <a:xfrm rot="10800000">
              <a:off x="2820519" y="2442034"/>
              <a:ext cx="804665" cy="0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prstDash val="sysDot"/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직선 연결선 56">
              <a:extLst>
                <a:ext uri="{FF2B5EF4-FFF2-40B4-BE49-F238E27FC236}">
                  <a16:creationId xmlns:a16="http://schemas.microsoft.com/office/drawing/2014/main" id="{4040ED6D-8FD8-4FAC-8C46-E63AA250150E}"/>
                </a:ext>
              </a:extLst>
            </p:cNvPr>
            <p:cNvCxnSpPr/>
            <p:nvPr/>
          </p:nvCxnSpPr>
          <p:spPr>
            <a:xfrm rot="10800000">
              <a:off x="5619432" y="2426158"/>
              <a:ext cx="804665" cy="0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prstDash val="sysDot"/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직선 연결선 57">
              <a:extLst>
                <a:ext uri="{FF2B5EF4-FFF2-40B4-BE49-F238E27FC236}">
                  <a16:creationId xmlns:a16="http://schemas.microsoft.com/office/drawing/2014/main" id="{6B51C530-6960-43EA-B556-DDF1B4843102}"/>
                </a:ext>
              </a:extLst>
            </p:cNvPr>
            <p:cNvCxnSpPr/>
            <p:nvPr/>
          </p:nvCxnSpPr>
          <p:spPr>
            <a:xfrm rot="10800000">
              <a:off x="8418345" y="2410282"/>
              <a:ext cx="804665" cy="0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prstDash val="sysDot"/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9AD09992-9065-4565-A675-B93B0C2D5BC8}"/>
                </a:ext>
              </a:extLst>
            </p:cNvPr>
            <p:cNvSpPr/>
            <p:nvPr/>
          </p:nvSpPr>
          <p:spPr>
            <a:xfrm flipH="1">
              <a:off x="4432442" y="2280478"/>
              <a:ext cx="391682" cy="323114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4" name="Teardrop 1">
              <a:extLst>
                <a:ext uri="{FF2B5EF4-FFF2-40B4-BE49-F238E27FC236}">
                  <a16:creationId xmlns:a16="http://schemas.microsoft.com/office/drawing/2014/main" id="{CA9AEA51-CF1D-41BE-96AC-6C71F88259CF}"/>
                </a:ext>
              </a:extLst>
            </p:cNvPr>
            <p:cNvSpPr/>
            <p:nvPr/>
          </p:nvSpPr>
          <p:spPr>
            <a:xfrm rot="18805991">
              <a:off x="1626070" y="2239692"/>
              <a:ext cx="376862" cy="372930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36">
              <a:extLst>
                <a:ext uri="{FF2B5EF4-FFF2-40B4-BE49-F238E27FC236}">
                  <a16:creationId xmlns:a16="http://schemas.microsoft.com/office/drawing/2014/main" id="{3790A6F0-5BD5-4B74-B6CC-1A2171A1469C}"/>
                </a:ext>
              </a:extLst>
            </p:cNvPr>
            <p:cNvSpPr/>
            <p:nvPr/>
          </p:nvSpPr>
          <p:spPr>
            <a:xfrm>
              <a:off x="7226536" y="2247542"/>
              <a:ext cx="389370" cy="325482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Chord 15">
              <a:extLst>
                <a:ext uri="{FF2B5EF4-FFF2-40B4-BE49-F238E27FC236}">
                  <a16:creationId xmlns:a16="http://schemas.microsoft.com/office/drawing/2014/main" id="{737EB63D-8CF0-4E42-8CB9-D2A1FC21C026}"/>
                </a:ext>
              </a:extLst>
            </p:cNvPr>
            <p:cNvSpPr/>
            <p:nvPr/>
          </p:nvSpPr>
          <p:spPr>
            <a:xfrm>
              <a:off x="10114986" y="2209084"/>
              <a:ext cx="199125" cy="434146"/>
            </a:xfrm>
            <a:custGeom>
              <a:avLst/>
              <a:gdLst/>
              <a:ahLst/>
              <a:cxnLst/>
              <a:rect l="l" t="t" r="r" b="b"/>
              <a:pathLst>
                <a:path w="1492970" h="3255081">
                  <a:moveTo>
                    <a:pt x="1492970" y="1569688"/>
                  </a:moveTo>
                  <a:cubicBezTo>
                    <a:pt x="1492970" y="1957118"/>
                    <a:pt x="1197680" y="2277765"/>
                    <a:pt x="816277" y="2310957"/>
                  </a:cubicBezTo>
                  <a:lnTo>
                    <a:pt x="816277" y="2787043"/>
                  </a:lnTo>
                  <a:cubicBezTo>
                    <a:pt x="873982" y="2789209"/>
                    <a:pt x="931009" y="2798017"/>
                    <a:pt x="986081" y="2811674"/>
                  </a:cubicBezTo>
                  <a:cubicBezTo>
                    <a:pt x="1252919" y="2877847"/>
                    <a:pt x="1430830" y="3046369"/>
                    <a:pt x="1433593" y="3235566"/>
                  </a:cubicBezTo>
                  <a:lnTo>
                    <a:pt x="57488" y="3255081"/>
                  </a:lnTo>
                  <a:cubicBezTo>
                    <a:pt x="47920" y="3062506"/>
                    <a:pt x="221127" y="2886615"/>
                    <a:pt x="490574" y="2815284"/>
                  </a:cubicBezTo>
                  <a:cubicBezTo>
                    <a:pt x="549928" y="2799571"/>
                    <a:pt x="611777" y="2789553"/>
                    <a:pt x="674460" y="2787163"/>
                  </a:cubicBezTo>
                  <a:lnTo>
                    <a:pt x="674460" y="2310809"/>
                  </a:lnTo>
                  <a:cubicBezTo>
                    <a:pt x="317470" y="2280245"/>
                    <a:pt x="28405" y="1994114"/>
                    <a:pt x="0" y="1627428"/>
                  </a:cubicBezTo>
                  <a:lnTo>
                    <a:pt x="142201" y="1616413"/>
                  </a:lnTo>
                  <a:cubicBezTo>
                    <a:pt x="167304" y="1940464"/>
                    <a:pt x="443969" y="2186771"/>
                    <a:pt x="768748" y="2174211"/>
                  </a:cubicBezTo>
                  <a:cubicBezTo>
                    <a:pt x="1093527" y="2161650"/>
                    <a:pt x="1350342" y="1894710"/>
                    <a:pt x="1350342" y="1569689"/>
                  </a:cubicBezTo>
                  <a:close/>
                  <a:moveTo>
                    <a:pt x="745368" y="0"/>
                  </a:moveTo>
                  <a:cubicBezTo>
                    <a:pt x="989132" y="0"/>
                    <a:pt x="1186742" y="197610"/>
                    <a:pt x="1186742" y="441374"/>
                  </a:cubicBezTo>
                  <a:lnTo>
                    <a:pt x="1186742" y="1575353"/>
                  </a:lnTo>
                  <a:cubicBezTo>
                    <a:pt x="1186742" y="1819117"/>
                    <a:pt x="989132" y="2016727"/>
                    <a:pt x="745368" y="2016727"/>
                  </a:cubicBezTo>
                  <a:cubicBezTo>
                    <a:pt x="501604" y="2016727"/>
                    <a:pt x="303994" y="1819117"/>
                    <a:pt x="303994" y="1575353"/>
                  </a:cubicBezTo>
                  <a:lnTo>
                    <a:pt x="303994" y="441374"/>
                  </a:lnTo>
                  <a:cubicBezTo>
                    <a:pt x="303994" y="197610"/>
                    <a:pt x="501604" y="0"/>
                    <a:pt x="7453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2A84171-2CBD-4E4B-A867-B883B3452098}"/>
              </a:ext>
            </a:extLst>
          </p:cNvPr>
          <p:cNvSpPr txBox="1">
            <a:spLocks/>
          </p:cNvSpPr>
          <p:nvPr/>
        </p:nvSpPr>
        <p:spPr>
          <a:xfrm>
            <a:off x="743950" y="286247"/>
            <a:ext cx="5703103" cy="614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>
                <a:solidFill>
                  <a:schemeClr val="accent2"/>
                </a:solidFill>
                <a:cs typeface="Arial" pitchFamily="34" charset="0"/>
              </a:rPr>
              <a:t>Related </a:t>
            </a:r>
            <a:r>
              <a:rPr lang="en-GB" altLang="ko-KR" sz="3600" dirty="0">
                <a:cs typeface="Arial" pitchFamily="34" charset="0"/>
              </a:rPr>
              <a:t>Literature</a:t>
            </a:r>
            <a:endParaRPr lang="ko-KR" altLang="en-US" sz="3600" dirty="0"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C9FB-899E-4E35-97CA-67BF01163CE6}"/>
              </a:ext>
            </a:extLst>
          </p:cNvPr>
          <p:cNvSpPr txBox="1"/>
          <p:nvPr/>
        </p:nvSpPr>
        <p:spPr>
          <a:xfrm>
            <a:off x="3598695" y="2649485"/>
            <a:ext cx="2109153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MY" altLang="ko-KR" sz="1400" b="1" dirty="0">
                <a:solidFill>
                  <a:schemeClr val="bg1"/>
                </a:solidFill>
              </a:rPr>
              <a:t>Undergraduate Students' Social Media</a:t>
            </a:r>
            <a:endParaRPr lang="en-US" altLang="ko-KR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BB9207-5ED6-49D6-A7A9-950F395335CC}"/>
              </a:ext>
            </a:extLst>
          </p:cNvPr>
          <p:cNvSpPr txBox="1"/>
          <p:nvPr/>
        </p:nvSpPr>
        <p:spPr>
          <a:xfrm>
            <a:off x="9108667" y="3235267"/>
            <a:ext cx="27432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 err="1">
                <a:solidFill>
                  <a:schemeClr val="bg1"/>
                </a:solidFill>
              </a:rPr>
              <a:t>Burhanna</a:t>
            </a:r>
            <a:r>
              <a:rPr lang="en-MY" sz="1100" dirty="0">
                <a:solidFill>
                  <a:schemeClr val="bg1"/>
                </a:solidFill>
              </a:rPr>
              <a:t>, </a:t>
            </a:r>
            <a:r>
              <a:rPr lang="en-MY" sz="1100" dirty="0" err="1">
                <a:solidFill>
                  <a:schemeClr val="bg1"/>
                </a:solidFill>
              </a:rPr>
              <a:t>Seeholzer</a:t>
            </a:r>
            <a:r>
              <a:rPr lang="en-MY" sz="1100" dirty="0">
                <a:solidFill>
                  <a:schemeClr val="bg1"/>
                </a:solidFill>
              </a:rPr>
              <a:t>, and Salem (2009), for example, suggest that focusing on marketing efforts via social media would likely be a </a:t>
            </a:r>
            <a:r>
              <a:rPr lang="en-MY" sz="1100" b="1" dirty="0">
                <a:solidFill>
                  <a:srgbClr val="FFFF00"/>
                </a:solidFill>
              </a:rPr>
              <a:t>misallocation of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 err="1">
                <a:solidFill>
                  <a:schemeClr val="bg1"/>
                </a:solidFill>
              </a:rPr>
              <a:t>Stvilia</a:t>
            </a:r>
            <a:r>
              <a:rPr lang="en-MY" sz="1100" dirty="0">
                <a:solidFill>
                  <a:schemeClr val="bg1"/>
                </a:solidFill>
              </a:rPr>
              <a:t> and </a:t>
            </a:r>
            <a:r>
              <a:rPr lang="en-MY" sz="1100" dirty="0" err="1">
                <a:solidFill>
                  <a:schemeClr val="bg1"/>
                </a:solidFill>
              </a:rPr>
              <a:t>Gibradze</a:t>
            </a:r>
            <a:r>
              <a:rPr lang="en-MY" sz="1100" dirty="0">
                <a:solidFill>
                  <a:schemeClr val="bg1"/>
                </a:solidFill>
              </a:rPr>
              <a:t> (2017) showed that students considered library social media postings </a:t>
            </a:r>
            <a:r>
              <a:rPr lang="en-MY" sz="1100" b="1" dirty="0">
                <a:solidFill>
                  <a:srgbClr val="FFFF00"/>
                </a:solidFill>
              </a:rPr>
              <a:t>related</a:t>
            </a:r>
            <a:r>
              <a:rPr lang="en-MY" sz="1100" dirty="0">
                <a:solidFill>
                  <a:schemeClr val="bg1"/>
                </a:solidFill>
              </a:rPr>
              <a:t> to operations updates, study support, and events as the most important.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100" dirty="0" err="1">
                <a:solidFill>
                  <a:schemeClr val="bg1"/>
                </a:solidFill>
              </a:rPr>
              <a:t>Polger</a:t>
            </a:r>
            <a:r>
              <a:rPr lang="en-MY" sz="1100" dirty="0">
                <a:solidFill>
                  <a:schemeClr val="bg1"/>
                </a:solidFill>
              </a:rPr>
              <a:t> and </a:t>
            </a:r>
            <a:r>
              <a:rPr lang="en-MY" sz="1100" dirty="0" err="1">
                <a:solidFill>
                  <a:schemeClr val="bg1"/>
                </a:solidFill>
              </a:rPr>
              <a:t>Sich</a:t>
            </a:r>
            <a:r>
              <a:rPr lang="en-MY" sz="1100" dirty="0">
                <a:solidFill>
                  <a:schemeClr val="bg1"/>
                </a:solidFill>
              </a:rPr>
              <a:t> (2019) found that students </a:t>
            </a:r>
            <a:r>
              <a:rPr lang="en-MY" sz="1100" b="1" dirty="0">
                <a:solidFill>
                  <a:srgbClr val="FFFF00"/>
                </a:solidFill>
              </a:rPr>
              <a:t>preferred </a:t>
            </a:r>
            <a:r>
              <a:rPr lang="en-MY" sz="1100" dirty="0">
                <a:solidFill>
                  <a:schemeClr val="bg1"/>
                </a:solidFill>
              </a:rPr>
              <a:t>to read about news and current events, followed by announcements about new library services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B4128-FC78-4BBB-8286-D9B218D37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645757-3B4C-408A-993A-4E66E980D3F7}"/>
              </a:ext>
            </a:extLst>
          </p:cNvPr>
          <p:cNvGrpSpPr/>
          <p:nvPr/>
        </p:nvGrpSpPr>
        <p:grpSpPr>
          <a:xfrm>
            <a:off x="7360444" y="1777277"/>
            <a:ext cx="4030387" cy="3816424"/>
            <a:chOff x="6077987" y="3903821"/>
            <a:chExt cx="2429050" cy="23000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C7D95E-96AF-44DE-A448-3B95EB9E151E}"/>
                </a:ext>
              </a:extLst>
            </p:cNvPr>
            <p:cNvGrpSpPr/>
            <p:nvPr/>
          </p:nvGrpSpPr>
          <p:grpSpPr>
            <a:xfrm>
              <a:off x="6077987" y="3903821"/>
              <a:ext cx="2018835" cy="2300098"/>
              <a:chOff x="6444208" y="2937378"/>
              <a:chExt cx="2699792" cy="307592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694A20-58EA-4C5E-971B-9B9100CBC9EA}"/>
                  </a:ext>
                </a:extLst>
              </p:cNvPr>
              <p:cNvSpPr/>
              <p:nvPr/>
            </p:nvSpPr>
            <p:spPr>
              <a:xfrm>
                <a:off x="6444208" y="3881706"/>
                <a:ext cx="2681090" cy="151684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839BF81-4661-4E3B-BC02-AB8050AD7115}"/>
                  </a:ext>
                </a:extLst>
              </p:cNvPr>
              <p:cNvSpPr/>
              <p:nvPr/>
            </p:nvSpPr>
            <p:spPr>
              <a:xfrm rot="8100000">
                <a:off x="6825200" y="2937378"/>
                <a:ext cx="1905463" cy="1905463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F0A6C3-65A9-407D-9727-E028F2824948}"/>
                  </a:ext>
                </a:extLst>
              </p:cNvPr>
              <p:cNvSpPr/>
              <p:nvPr/>
            </p:nvSpPr>
            <p:spPr>
              <a:xfrm>
                <a:off x="6723224" y="3012357"/>
                <a:ext cx="2141760" cy="2955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Trapezoid 13">
                <a:extLst>
                  <a:ext uri="{FF2B5EF4-FFF2-40B4-BE49-F238E27FC236}">
                    <a16:creationId xmlns:a16="http://schemas.microsoft.com/office/drawing/2014/main" id="{B5740002-3F12-44DC-8C7D-CD57FA1DDCEF}"/>
                  </a:ext>
                </a:extLst>
              </p:cNvPr>
              <p:cNvSpPr/>
              <p:nvPr/>
            </p:nvSpPr>
            <p:spPr>
              <a:xfrm>
                <a:off x="6444208" y="4800601"/>
                <a:ext cx="2699792" cy="1212704"/>
              </a:xfrm>
              <a:prstGeom prst="trapezoid">
                <a:avLst>
                  <a:gd name="adj" fmla="val 59461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DFB7C73A-7FBB-40A2-B4C1-8629C227B775}"/>
                  </a:ext>
                </a:extLst>
              </p:cNvPr>
              <p:cNvSpPr/>
              <p:nvPr/>
            </p:nvSpPr>
            <p:spPr>
              <a:xfrm rot="5400000">
                <a:off x="5737292" y="4575557"/>
                <a:ext cx="2152504" cy="722990"/>
              </a:xfrm>
              <a:prstGeom prst="triangle">
                <a:avLst>
                  <a:gd name="adj" fmla="val 446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84314E6-86BA-46B9-BB90-DE93EAA7FC83}"/>
                  </a:ext>
                </a:extLst>
              </p:cNvPr>
              <p:cNvSpPr/>
              <p:nvPr/>
            </p:nvSpPr>
            <p:spPr>
              <a:xfrm rot="16200000">
                <a:off x="7687550" y="4575557"/>
                <a:ext cx="2152504" cy="722990"/>
              </a:xfrm>
              <a:prstGeom prst="triangle">
                <a:avLst>
                  <a:gd name="adj" fmla="val 5531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13F46D-DDC1-43BD-A0BE-CD4C0418B14D}"/>
                </a:ext>
              </a:extLst>
            </p:cNvPr>
            <p:cNvGrpSpPr/>
            <p:nvPr/>
          </p:nvGrpSpPr>
          <p:grpSpPr>
            <a:xfrm>
              <a:off x="6348905" y="4100168"/>
              <a:ext cx="2158132" cy="821159"/>
              <a:chOff x="6715125" y="3133725"/>
              <a:chExt cx="2886075" cy="1098138"/>
            </a:xfrm>
          </p:grpSpPr>
          <p:sp>
            <p:nvSpPr>
              <p:cNvPr id="6" name="Freeform 59">
                <a:extLst>
                  <a:ext uri="{FF2B5EF4-FFF2-40B4-BE49-F238E27FC236}">
                    <a16:creationId xmlns:a16="http://schemas.microsoft.com/office/drawing/2014/main" id="{2D0151D8-C371-4CBF-BF34-079D90A80A89}"/>
                  </a:ext>
                </a:extLst>
              </p:cNvPr>
              <p:cNvSpPr/>
              <p:nvPr/>
            </p:nvSpPr>
            <p:spPr>
              <a:xfrm>
                <a:off x="6715125" y="3133725"/>
                <a:ext cx="2886075" cy="1066800"/>
              </a:xfrm>
              <a:custGeom>
                <a:avLst/>
                <a:gdLst>
                  <a:gd name="connsiteX0" fmla="*/ 0 w 2886075"/>
                  <a:gd name="connsiteY0" fmla="*/ 1066800 h 1066800"/>
                  <a:gd name="connsiteX1" fmla="*/ 561975 w 2886075"/>
                  <a:gd name="connsiteY1" fmla="*/ 571500 h 1066800"/>
                  <a:gd name="connsiteX2" fmla="*/ 981075 w 2886075"/>
                  <a:gd name="connsiteY2" fmla="*/ 1047750 h 1066800"/>
                  <a:gd name="connsiteX3" fmla="*/ 1504950 w 2886075"/>
                  <a:gd name="connsiteY3" fmla="*/ 295275 h 1066800"/>
                  <a:gd name="connsiteX4" fmla="*/ 1838325 w 2886075"/>
                  <a:gd name="connsiteY4" fmla="*/ 695325 h 1066800"/>
                  <a:gd name="connsiteX5" fmla="*/ 2886075 w 2886075"/>
                  <a:gd name="connsiteY5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6075" h="1066800">
                    <a:moveTo>
                      <a:pt x="0" y="1066800"/>
                    </a:moveTo>
                    <a:lnTo>
                      <a:pt x="561975" y="571500"/>
                    </a:lnTo>
                    <a:lnTo>
                      <a:pt x="981075" y="1047750"/>
                    </a:lnTo>
                    <a:lnTo>
                      <a:pt x="1504950" y="295275"/>
                    </a:lnTo>
                    <a:lnTo>
                      <a:pt x="1838325" y="695325"/>
                    </a:lnTo>
                    <a:lnTo>
                      <a:pt x="2886075" y="0"/>
                    </a:lnTo>
                  </a:path>
                </a:pathLst>
              </a:cu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C0DE99E-ED16-4529-9E44-00054B74485D}"/>
                  </a:ext>
                </a:extLst>
              </p:cNvPr>
              <p:cNvSpPr/>
              <p:nvPr/>
            </p:nvSpPr>
            <p:spPr>
              <a:xfrm>
                <a:off x="7179700" y="3644816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8AC348F-E3EA-434A-BD45-A1236DDE5368}"/>
                  </a:ext>
                </a:extLst>
              </p:cNvPr>
              <p:cNvSpPr/>
              <p:nvPr/>
            </p:nvSpPr>
            <p:spPr>
              <a:xfrm>
                <a:off x="7633915" y="408784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DC5E37D-9539-4442-B5AC-EA515276E465}"/>
                  </a:ext>
                </a:extLst>
              </p:cNvPr>
              <p:cNvSpPr/>
              <p:nvPr/>
            </p:nvSpPr>
            <p:spPr>
              <a:xfrm>
                <a:off x="8153399" y="338787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D0EE18F-97BE-405D-8F3F-CD97299B3FCA}"/>
                  </a:ext>
                </a:extLst>
              </p:cNvPr>
              <p:cNvSpPr/>
              <p:nvPr/>
            </p:nvSpPr>
            <p:spPr>
              <a:xfrm>
                <a:off x="8520283" y="3746093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E1703-CD25-4AA0-892D-BD5BC7C430EE}"/>
              </a:ext>
            </a:extLst>
          </p:cNvPr>
          <p:cNvGrpSpPr/>
          <p:nvPr/>
        </p:nvGrpSpPr>
        <p:grpSpPr>
          <a:xfrm>
            <a:off x="9859015" y="1799745"/>
            <a:ext cx="1750634" cy="2483590"/>
            <a:chOff x="5563086" y="2852936"/>
            <a:chExt cx="646663" cy="917408"/>
          </a:xfrm>
          <a:solidFill>
            <a:srgbClr val="E6260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FBEF598B-1AE3-4F26-B415-F3AC38E66DA0}"/>
                </a:ext>
              </a:extLst>
            </p:cNvPr>
            <p:cNvSpPr/>
            <p:nvPr/>
          </p:nvSpPr>
          <p:spPr>
            <a:xfrm>
              <a:off x="5563086" y="2852936"/>
              <a:ext cx="646663" cy="676077"/>
            </a:xfrm>
            <a:custGeom>
              <a:avLst/>
              <a:gdLst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61348"/>
                <a:gd name="connsiteY0" fmla="*/ 0 h 671314"/>
                <a:gd name="connsiteX1" fmla="*/ 646309 w 661348"/>
                <a:gd name="connsiteY1" fmla="*/ 306546 h 671314"/>
                <a:gd name="connsiteX2" fmla="*/ 647214 w 661348"/>
                <a:gd name="connsiteY2" fmla="*/ 306507 h 671314"/>
                <a:gd name="connsiteX3" fmla="*/ 646549 w 661348"/>
                <a:gd name="connsiteY3" fmla="*/ 308923 h 671314"/>
                <a:gd name="connsiteX4" fmla="*/ 642386 w 661348"/>
                <a:gd name="connsiteY4" fmla="*/ 324036 h 671314"/>
                <a:gd name="connsiteX5" fmla="*/ 403374 w 661348"/>
                <a:gd name="connsiteY5" fmla="*/ 586679 h 671314"/>
                <a:gd name="connsiteX6" fmla="*/ 403374 w 661348"/>
                <a:gd name="connsiteY6" fmla="*/ 671314 h 671314"/>
                <a:gd name="connsiteX7" fmla="*/ 240670 w 661348"/>
                <a:gd name="connsiteY7" fmla="*/ 671314 h 671314"/>
                <a:gd name="connsiteX8" fmla="*/ 234782 w 661348"/>
                <a:gd name="connsiteY8" fmla="*/ 596067 h 671314"/>
                <a:gd name="connsiteX9" fmla="*/ 486035 w 661348"/>
                <a:gd name="connsiteY9" fmla="*/ 323939 h 671314"/>
                <a:gd name="connsiteX10" fmla="*/ 324036 w 661348"/>
                <a:gd name="connsiteY10" fmla="*/ 162018 h 671314"/>
                <a:gd name="connsiteX11" fmla="*/ 162018 w 661348"/>
                <a:gd name="connsiteY11" fmla="*/ 324036 h 671314"/>
                <a:gd name="connsiteX12" fmla="*/ 0 w 661348"/>
                <a:gd name="connsiteY12" fmla="*/ 324036 h 671314"/>
                <a:gd name="connsiteX13" fmla="*/ 324036 w 661348"/>
                <a:gd name="connsiteY13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646549 w 647214"/>
                <a:gd name="connsiteY3" fmla="*/ 308923 h 671314"/>
                <a:gd name="connsiteX4" fmla="*/ 403374 w 647214"/>
                <a:gd name="connsiteY4" fmla="*/ 586679 h 671314"/>
                <a:gd name="connsiteX5" fmla="*/ 403374 w 647214"/>
                <a:gd name="connsiteY5" fmla="*/ 671314 h 671314"/>
                <a:gd name="connsiteX6" fmla="*/ 240670 w 647214"/>
                <a:gd name="connsiteY6" fmla="*/ 671314 h 671314"/>
                <a:gd name="connsiteX7" fmla="*/ 234782 w 647214"/>
                <a:gd name="connsiteY7" fmla="*/ 596067 h 671314"/>
                <a:gd name="connsiteX8" fmla="*/ 486035 w 647214"/>
                <a:gd name="connsiteY8" fmla="*/ 323939 h 671314"/>
                <a:gd name="connsiteX9" fmla="*/ 324036 w 647214"/>
                <a:gd name="connsiteY9" fmla="*/ 162018 h 671314"/>
                <a:gd name="connsiteX10" fmla="*/ 162018 w 647214"/>
                <a:gd name="connsiteY10" fmla="*/ 324036 h 671314"/>
                <a:gd name="connsiteX11" fmla="*/ 0 w 647214"/>
                <a:gd name="connsiteY11" fmla="*/ 324036 h 671314"/>
                <a:gd name="connsiteX12" fmla="*/ 324036 w 647214"/>
                <a:gd name="connsiteY12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33"/>
                <a:gd name="connsiteY0" fmla="*/ 0 h 671314"/>
                <a:gd name="connsiteX1" fmla="*/ 646309 w 647233"/>
                <a:gd name="connsiteY1" fmla="*/ 306546 h 671314"/>
                <a:gd name="connsiteX2" fmla="*/ 647214 w 647233"/>
                <a:gd name="connsiteY2" fmla="*/ 306507 h 671314"/>
                <a:gd name="connsiteX3" fmla="*/ 403374 w 647233"/>
                <a:gd name="connsiteY3" fmla="*/ 586679 h 671314"/>
                <a:gd name="connsiteX4" fmla="*/ 403374 w 647233"/>
                <a:gd name="connsiteY4" fmla="*/ 671314 h 671314"/>
                <a:gd name="connsiteX5" fmla="*/ 240670 w 647233"/>
                <a:gd name="connsiteY5" fmla="*/ 671314 h 671314"/>
                <a:gd name="connsiteX6" fmla="*/ 234782 w 647233"/>
                <a:gd name="connsiteY6" fmla="*/ 596067 h 671314"/>
                <a:gd name="connsiteX7" fmla="*/ 486035 w 647233"/>
                <a:gd name="connsiteY7" fmla="*/ 323939 h 671314"/>
                <a:gd name="connsiteX8" fmla="*/ 324036 w 647233"/>
                <a:gd name="connsiteY8" fmla="*/ 162018 h 671314"/>
                <a:gd name="connsiteX9" fmla="*/ 162018 w 647233"/>
                <a:gd name="connsiteY9" fmla="*/ 324036 h 671314"/>
                <a:gd name="connsiteX10" fmla="*/ 0 w 647233"/>
                <a:gd name="connsiteY10" fmla="*/ 324036 h 671314"/>
                <a:gd name="connsiteX11" fmla="*/ 324036 w 647233"/>
                <a:gd name="connsiteY11" fmla="*/ 0 h 671314"/>
                <a:gd name="connsiteX0" fmla="*/ 324036 w 646309"/>
                <a:gd name="connsiteY0" fmla="*/ 0 h 671314"/>
                <a:gd name="connsiteX1" fmla="*/ 646309 w 646309"/>
                <a:gd name="connsiteY1" fmla="*/ 306546 h 671314"/>
                <a:gd name="connsiteX2" fmla="*/ 403374 w 646309"/>
                <a:gd name="connsiteY2" fmla="*/ 586679 h 671314"/>
                <a:gd name="connsiteX3" fmla="*/ 403374 w 646309"/>
                <a:gd name="connsiteY3" fmla="*/ 671314 h 671314"/>
                <a:gd name="connsiteX4" fmla="*/ 240670 w 646309"/>
                <a:gd name="connsiteY4" fmla="*/ 671314 h 671314"/>
                <a:gd name="connsiteX5" fmla="*/ 234782 w 646309"/>
                <a:gd name="connsiteY5" fmla="*/ 596067 h 671314"/>
                <a:gd name="connsiteX6" fmla="*/ 486035 w 646309"/>
                <a:gd name="connsiteY6" fmla="*/ 323939 h 671314"/>
                <a:gd name="connsiteX7" fmla="*/ 324036 w 646309"/>
                <a:gd name="connsiteY7" fmla="*/ 162018 h 671314"/>
                <a:gd name="connsiteX8" fmla="*/ 162018 w 646309"/>
                <a:gd name="connsiteY8" fmla="*/ 324036 h 671314"/>
                <a:gd name="connsiteX9" fmla="*/ 0 w 646309"/>
                <a:gd name="connsiteY9" fmla="*/ 324036 h 671314"/>
                <a:gd name="connsiteX10" fmla="*/ 324036 w 646309"/>
                <a:gd name="connsiteY10" fmla="*/ 0 h 671314"/>
                <a:gd name="connsiteX0" fmla="*/ 324036 w 646408"/>
                <a:gd name="connsiteY0" fmla="*/ 0 h 671314"/>
                <a:gd name="connsiteX1" fmla="*/ 646309 w 646408"/>
                <a:gd name="connsiteY1" fmla="*/ 306546 h 671314"/>
                <a:gd name="connsiteX2" fmla="*/ 403374 w 646408"/>
                <a:gd name="connsiteY2" fmla="*/ 586679 h 671314"/>
                <a:gd name="connsiteX3" fmla="*/ 403374 w 646408"/>
                <a:gd name="connsiteY3" fmla="*/ 671314 h 671314"/>
                <a:gd name="connsiteX4" fmla="*/ 240670 w 646408"/>
                <a:gd name="connsiteY4" fmla="*/ 671314 h 671314"/>
                <a:gd name="connsiteX5" fmla="*/ 234782 w 646408"/>
                <a:gd name="connsiteY5" fmla="*/ 596067 h 671314"/>
                <a:gd name="connsiteX6" fmla="*/ 486035 w 646408"/>
                <a:gd name="connsiteY6" fmla="*/ 323939 h 671314"/>
                <a:gd name="connsiteX7" fmla="*/ 324036 w 646408"/>
                <a:gd name="connsiteY7" fmla="*/ 162018 h 671314"/>
                <a:gd name="connsiteX8" fmla="*/ 162018 w 646408"/>
                <a:gd name="connsiteY8" fmla="*/ 324036 h 671314"/>
                <a:gd name="connsiteX9" fmla="*/ 0 w 646408"/>
                <a:gd name="connsiteY9" fmla="*/ 324036 h 671314"/>
                <a:gd name="connsiteX10" fmla="*/ 324036 w 646408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663" h="676077">
                  <a:moveTo>
                    <a:pt x="324036" y="0"/>
                  </a:moveTo>
                  <a:cubicBezTo>
                    <a:pt x="497105" y="0"/>
                    <a:pt x="655153" y="90439"/>
                    <a:pt x="646309" y="306546"/>
                  </a:cubicBezTo>
                  <a:cubicBezTo>
                    <a:pt x="624862" y="449930"/>
                    <a:pt x="405773" y="495682"/>
                    <a:pt x="403374" y="586679"/>
                  </a:cubicBezTo>
                  <a:lnTo>
                    <a:pt x="403374" y="671314"/>
                  </a:lnTo>
                  <a:lnTo>
                    <a:pt x="243051" y="676077"/>
                  </a:lnTo>
                  <a:cubicBezTo>
                    <a:pt x="243470" y="648613"/>
                    <a:pt x="243888" y="621150"/>
                    <a:pt x="244307" y="593686"/>
                  </a:cubicBezTo>
                  <a:cubicBezTo>
                    <a:pt x="253833" y="433696"/>
                    <a:pt x="475381" y="376021"/>
                    <a:pt x="483654" y="297745"/>
                  </a:cubicBezTo>
                  <a:cubicBezTo>
                    <a:pt x="483620" y="186880"/>
                    <a:pt x="377642" y="157636"/>
                    <a:pt x="324036" y="162018"/>
                  </a:cubicBezTo>
                  <a:cubicBezTo>
                    <a:pt x="270430" y="166400"/>
                    <a:pt x="162018" y="234556"/>
                    <a:pt x="162018" y="324036"/>
                  </a:cubicBezTo>
                  <a:lnTo>
                    <a:pt x="0" y="324036"/>
                  </a:ln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A5888D-DFE6-44A4-A624-BE1B88F22CAF}"/>
                </a:ext>
              </a:extLst>
            </p:cNvPr>
            <p:cNvSpPr/>
            <p:nvPr/>
          </p:nvSpPr>
          <p:spPr>
            <a:xfrm>
              <a:off x="5805770" y="3581400"/>
              <a:ext cx="162704" cy="1889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DE30D-7E75-4B9C-828F-2A86ADA618D7}"/>
              </a:ext>
            </a:extLst>
          </p:cNvPr>
          <p:cNvSpPr/>
          <p:nvPr/>
        </p:nvSpPr>
        <p:spPr>
          <a:xfrm>
            <a:off x="0" y="1103362"/>
            <a:ext cx="7343516" cy="114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3B6BBC-F1C7-42AB-B751-EBFD9613F951}"/>
              </a:ext>
            </a:extLst>
          </p:cNvPr>
          <p:cNvGrpSpPr/>
          <p:nvPr/>
        </p:nvGrpSpPr>
        <p:grpSpPr>
          <a:xfrm>
            <a:off x="157473" y="2888743"/>
            <a:ext cx="3341060" cy="461665"/>
            <a:chOff x="195354" y="3309356"/>
            <a:chExt cx="3341060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0F5D08-0ECD-4D40-A7DD-DD2544C6601B}"/>
                </a:ext>
              </a:extLst>
            </p:cNvPr>
            <p:cNvSpPr txBox="1"/>
            <p:nvPr/>
          </p:nvSpPr>
          <p:spPr>
            <a:xfrm>
              <a:off x="757207" y="3309356"/>
              <a:ext cx="27792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What is the level of students' awareness of library social media?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8DD3AA-A3C1-4DAF-B9C7-D76E929AA7AE}"/>
                </a:ext>
              </a:extLst>
            </p:cNvPr>
            <p:cNvGrpSpPr/>
            <p:nvPr/>
          </p:nvGrpSpPr>
          <p:grpSpPr>
            <a:xfrm>
              <a:off x="195354" y="3324742"/>
              <a:ext cx="651775" cy="430886"/>
              <a:chOff x="195354" y="3324742"/>
              <a:chExt cx="651775" cy="43088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DEDDEEE-43AC-4B66-B3F1-9D6FF036A28F}"/>
                  </a:ext>
                </a:extLst>
              </p:cNvPr>
              <p:cNvSpPr/>
              <p:nvPr/>
            </p:nvSpPr>
            <p:spPr>
              <a:xfrm>
                <a:off x="282052" y="3324742"/>
                <a:ext cx="430886" cy="430886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A762C3-FD44-4198-936B-ADFE08B281EE}"/>
                  </a:ext>
                </a:extLst>
              </p:cNvPr>
              <p:cNvSpPr txBox="1"/>
              <p:nvPr/>
            </p:nvSpPr>
            <p:spPr>
              <a:xfrm>
                <a:off x="195354" y="3432462"/>
                <a:ext cx="651775" cy="215444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cs typeface="Arial" pitchFamily="34" charset="0"/>
                  </a:rPr>
                  <a:t>RQ1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BBDC1C-79CC-4F07-9589-6F4809EB437F}"/>
              </a:ext>
            </a:extLst>
          </p:cNvPr>
          <p:cNvGrpSpPr/>
          <p:nvPr/>
        </p:nvGrpSpPr>
        <p:grpSpPr>
          <a:xfrm>
            <a:off x="135636" y="3746187"/>
            <a:ext cx="3230892" cy="646331"/>
            <a:chOff x="195354" y="3994914"/>
            <a:chExt cx="3230892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7EB1CD-B8DF-4325-922F-710E9C3C44D3}"/>
                </a:ext>
              </a:extLst>
            </p:cNvPr>
            <p:cNvSpPr txBox="1"/>
            <p:nvPr/>
          </p:nvSpPr>
          <p:spPr>
            <a:xfrm>
              <a:off x="757207" y="3994914"/>
              <a:ext cx="266903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What are students' needs and preferences for interacting with the university library on social media?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03DCD12-07D3-47CB-B262-338B3FB31B8E}"/>
                </a:ext>
              </a:extLst>
            </p:cNvPr>
            <p:cNvGrpSpPr/>
            <p:nvPr/>
          </p:nvGrpSpPr>
          <p:grpSpPr>
            <a:xfrm>
              <a:off x="195354" y="4102634"/>
              <a:ext cx="633153" cy="430886"/>
              <a:chOff x="195354" y="4102634"/>
              <a:chExt cx="633153" cy="43088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7D14FC2-FC9B-4B67-8C3A-DAC9CCF085CC}"/>
                  </a:ext>
                </a:extLst>
              </p:cNvPr>
              <p:cNvSpPr/>
              <p:nvPr/>
            </p:nvSpPr>
            <p:spPr>
              <a:xfrm>
                <a:off x="282052" y="4102634"/>
                <a:ext cx="430886" cy="430886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89F2EB-96DA-4C1B-AFD6-509F7059902B}"/>
                  </a:ext>
                </a:extLst>
              </p:cNvPr>
              <p:cNvSpPr txBox="1"/>
              <p:nvPr/>
            </p:nvSpPr>
            <p:spPr>
              <a:xfrm>
                <a:off x="195354" y="4210354"/>
                <a:ext cx="633153" cy="215444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cs typeface="Arial" pitchFamily="34" charset="0"/>
                  </a:rPr>
                  <a:t>RQ2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2CC5FA-75E7-44AF-B0E4-7E8266226770}"/>
              </a:ext>
            </a:extLst>
          </p:cNvPr>
          <p:cNvGrpSpPr/>
          <p:nvPr/>
        </p:nvGrpSpPr>
        <p:grpSpPr>
          <a:xfrm>
            <a:off x="121200" y="4783077"/>
            <a:ext cx="3245328" cy="830997"/>
            <a:chOff x="180918" y="4680474"/>
            <a:chExt cx="3245328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C6EB218-A5A7-4A49-B360-81289C0F80AA}"/>
                </a:ext>
              </a:extLst>
            </p:cNvPr>
            <p:cNvSpPr/>
            <p:nvPr/>
          </p:nvSpPr>
          <p:spPr>
            <a:xfrm>
              <a:off x="282052" y="4880526"/>
              <a:ext cx="430886" cy="430886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AF6590-9219-4088-BBB6-A55C7F107075}"/>
                </a:ext>
              </a:extLst>
            </p:cNvPr>
            <p:cNvSpPr txBox="1"/>
            <p:nvPr/>
          </p:nvSpPr>
          <p:spPr>
            <a:xfrm>
              <a:off x="757207" y="4680474"/>
              <a:ext cx="26690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What factors promote and/or hinder undergraduate students' social media engagement with the university library?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64F7C9-1707-4009-AE66-DC6F73C79575}"/>
                </a:ext>
              </a:extLst>
            </p:cNvPr>
            <p:cNvSpPr txBox="1"/>
            <p:nvPr/>
          </p:nvSpPr>
          <p:spPr>
            <a:xfrm>
              <a:off x="180918" y="4974834"/>
              <a:ext cx="633153" cy="21544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RQ3</a:t>
              </a:r>
            </a:p>
          </p:txBody>
        </p:sp>
      </p:grp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0472B2CA-7B02-4C80-B956-8779744E517B}"/>
              </a:ext>
            </a:extLst>
          </p:cNvPr>
          <p:cNvSpPr txBox="1">
            <a:spLocks/>
          </p:cNvSpPr>
          <p:nvPr/>
        </p:nvSpPr>
        <p:spPr>
          <a:xfrm>
            <a:off x="387195" y="1344901"/>
            <a:ext cx="6694014" cy="614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Research</a:t>
            </a:r>
            <a:r>
              <a:rPr lang="en-GB" altLang="ko-KR" b="1" dirty="0">
                <a:solidFill>
                  <a:schemeClr val="accent2"/>
                </a:solidFill>
                <a:cs typeface="Arial" pitchFamily="34" charset="0"/>
              </a:rPr>
              <a:t> Question &amp; Objectives</a:t>
            </a:r>
            <a:endParaRPr lang="ko-KR" altLang="en-US" dirty="0">
              <a:cs typeface="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965518A-632F-440F-BE33-24FC640DE4ED}"/>
              </a:ext>
            </a:extLst>
          </p:cNvPr>
          <p:cNvGrpSpPr/>
          <p:nvPr/>
        </p:nvGrpSpPr>
        <p:grpSpPr>
          <a:xfrm>
            <a:off x="3702986" y="2770521"/>
            <a:ext cx="3341060" cy="646331"/>
            <a:chOff x="195354" y="3217023"/>
            <a:chExt cx="3341060" cy="6463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78D4B3-0A56-4954-838B-B741F90932A1}"/>
                </a:ext>
              </a:extLst>
            </p:cNvPr>
            <p:cNvSpPr txBox="1"/>
            <p:nvPr/>
          </p:nvSpPr>
          <p:spPr>
            <a:xfrm>
              <a:off x="757207" y="3217023"/>
              <a:ext cx="277920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To determine the level of undergraduate students' awareness of library social media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A73CDE4-5E3B-4D03-BFEC-A9AD709C555E}"/>
                </a:ext>
              </a:extLst>
            </p:cNvPr>
            <p:cNvGrpSpPr/>
            <p:nvPr/>
          </p:nvGrpSpPr>
          <p:grpSpPr>
            <a:xfrm>
              <a:off x="195354" y="3324742"/>
              <a:ext cx="651775" cy="430886"/>
              <a:chOff x="195354" y="3324742"/>
              <a:chExt cx="651775" cy="43088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0F83266-951E-4BB5-A1E2-60628544026C}"/>
                  </a:ext>
                </a:extLst>
              </p:cNvPr>
              <p:cNvSpPr/>
              <p:nvPr/>
            </p:nvSpPr>
            <p:spPr>
              <a:xfrm>
                <a:off x="282052" y="3324742"/>
                <a:ext cx="430886" cy="430886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BDEF6D-70F7-4738-A3E9-905EECA78FF5}"/>
                  </a:ext>
                </a:extLst>
              </p:cNvPr>
              <p:cNvSpPr txBox="1"/>
              <p:nvPr/>
            </p:nvSpPr>
            <p:spPr>
              <a:xfrm>
                <a:off x="195354" y="3432462"/>
                <a:ext cx="651775" cy="215444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cs typeface="Arial" pitchFamily="34" charset="0"/>
                  </a:rPr>
                  <a:t>RO1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3D302D-F028-4BFA-BDE6-50DD3EB770CD}"/>
              </a:ext>
            </a:extLst>
          </p:cNvPr>
          <p:cNvGrpSpPr/>
          <p:nvPr/>
        </p:nvGrpSpPr>
        <p:grpSpPr>
          <a:xfrm>
            <a:off x="3681149" y="3720298"/>
            <a:ext cx="3230892" cy="646331"/>
            <a:chOff x="195354" y="3994914"/>
            <a:chExt cx="3230892" cy="6463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582A873-7513-4A87-9784-4E255AF36BAA}"/>
                </a:ext>
              </a:extLst>
            </p:cNvPr>
            <p:cNvSpPr txBox="1"/>
            <p:nvPr/>
          </p:nvSpPr>
          <p:spPr>
            <a:xfrm>
              <a:off x="757207" y="3994914"/>
              <a:ext cx="266903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To determine the students' needs and preferences for interacting with the university library on social media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D95920-4E9B-43D0-A539-5334A4E5F62B}"/>
                </a:ext>
              </a:extLst>
            </p:cNvPr>
            <p:cNvGrpSpPr/>
            <p:nvPr/>
          </p:nvGrpSpPr>
          <p:grpSpPr>
            <a:xfrm>
              <a:off x="195354" y="4102634"/>
              <a:ext cx="633153" cy="430886"/>
              <a:chOff x="195354" y="4102634"/>
              <a:chExt cx="633153" cy="43088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E5DC5CA-BFA5-4732-8027-8E6D64224950}"/>
                  </a:ext>
                </a:extLst>
              </p:cNvPr>
              <p:cNvSpPr/>
              <p:nvPr/>
            </p:nvSpPr>
            <p:spPr>
              <a:xfrm>
                <a:off x="282052" y="4102634"/>
                <a:ext cx="430886" cy="430886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300011F-E3CA-4B76-BCB9-31A8FC26C2A3}"/>
                  </a:ext>
                </a:extLst>
              </p:cNvPr>
              <p:cNvSpPr txBox="1"/>
              <p:nvPr/>
            </p:nvSpPr>
            <p:spPr>
              <a:xfrm>
                <a:off x="195354" y="4210354"/>
                <a:ext cx="633153" cy="215444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cs typeface="Arial" pitchFamily="34" charset="0"/>
                  </a:rPr>
                  <a:t>RO2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81F118-4872-47C1-A204-87F507FBF38C}"/>
              </a:ext>
            </a:extLst>
          </p:cNvPr>
          <p:cNvGrpSpPr/>
          <p:nvPr/>
        </p:nvGrpSpPr>
        <p:grpSpPr>
          <a:xfrm>
            <a:off x="3666713" y="4757188"/>
            <a:ext cx="3245328" cy="830997"/>
            <a:chOff x="180918" y="4680474"/>
            <a:chExt cx="3245328" cy="830997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A6C95C7-112A-490B-A534-211826B45C3F}"/>
                </a:ext>
              </a:extLst>
            </p:cNvPr>
            <p:cNvSpPr/>
            <p:nvPr/>
          </p:nvSpPr>
          <p:spPr>
            <a:xfrm>
              <a:off x="282052" y="4880526"/>
              <a:ext cx="430886" cy="430886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5827DA-2A8D-4D73-99B2-4911682A5097}"/>
                </a:ext>
              </a:extLst>
            </p:cNvPr>
            <p:cNvSpPr txBox="1"/>
            <p:nvPr/>
          </p:nvSpPr>
          <p:spPr>
            <a:xfrm>
              <a:off x="757207" y="4680474"/>
              <a:ext cx="26690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MY" altLang="ko-KR" sz="1200" dirty="0">
                  <a:solidFill>
                    <a:schemeClr val="bg1"/>
                  </a:solidFill>
                  <a:cs typeface="Arial" pitchFamily="34" charset="0"/>
                </a:rPr>
                <a:t>To determine factors promote and/or hinder students' social media engagement with the university library?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CF4F31-E4CF-46C9-9F14-283677A5EBEC}"/>
                </a:ext>
              </a:extLst>
            </p:cNvPr>
            <p:cNvSpPr txBox="1"/>
            <p:nvPr/>
          </p:nvSpPr>
          <p:spPr>
            <a:xfrm>
              <a:off x="180918" y="4974834"/>
              <a:ext cx="633153" cy="21544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RO3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46E4600D-5FE2-4A14-B696-FCF18E044281}"/>
              </a:ext>
            </a:extLst>
          </p:cNvPr>
          <p:cNvSpPr/>
          <p:nvPr/>
        </p:nvSpPr>
        <p:spPr>
          <a:xfrm>
            <a:off x="8017218" y="1923279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2400" b="1" dirty="0">
                <a:solidFill>
                  <a:schemeClr val="accent2"/>
                </a:solidFill>
                <a:cs typeface="Arial" pitchFamily="34" charset="0"/>
              </a:rPr>
              <a:t>Significance</a:t>
            </a:r>
            <a:endParaRPr lang="en-MY" sz="2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C5DD500-E64A-4A44-806A-1D034682B4D6}"/>
              </a:ext>
            </a:extLst>
          </p:cNvPr>
          <p:cNvSpPr txBox="1"/>
          <p:nvPr/>
        </p:nvSpPr>
        <p:spPr>
          <a:xfrm>
            <a:off x="7818694" y="4292373"/>
            <a:ext cx="277920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200" dirty="0">
                <a:cs typeface="Arial" pitchFamily="34" charset="0"/>
              </a:rPr>
              <a:t>Improvement of social media presence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200" dirty="0">
                <a:cs typeface="Arial" pitchFamily="34" charset="0"/>
              </a:rPr>
              <a:t>Engagement strategy through needs and preferences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altLang="ko-KR" sz="1200" dirty="0">
                <a:cs typeface="Arial" pitchFamily="34" charset="0"/>
              </a:rPr>
              <a:t>Adopting best practices to improve perception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MY" altLang="ko-KR" sz="1200" dirty="0"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DFDB3-88DB-A197-52D9-D4D440173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257C3A-2478-922B-E3D6-7DA96BA5AC7C}"/>
              </a:ext>
            </a:extLst>
          </p:cNvPr>
          <p:cNvSpPr txBox="1"/>
          <p:nvPr/>
        </p:nvSpPr>
        <p:spPr>
          <a:xfrm>
            <a:off x="2351314" y="6127975"/>
            <a:ext cx="87054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MY" altLang="ko-KR" sz="1200" dirty="0">
                <a:solidFill>
                  <a:schemeClr val="bg1"/>
                </a:solidFill>
                <a:cs typeface="Arial" pitchFamily="34" charset="0"/>
              </a:rPr>
              <a:t>Previous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study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by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Shafawi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and Hassan, 2018 in a Case of User Engagement in Selected Public and Academic Libraries in Malaysia </a:t>
            </a:r>
            <a:r>
              <a:rPr lang="en-MY" altLang="ko-KR" sz="1200" dirty="0">
                <a:solidFill>
                  <a:schemeClr val="bg1"/>
                </a:solidFill>
                <a:cs typeface="Arial" pitchFamily="34" charset="0"/>
              </a:rPr>
              <a:t>did not include the current social media; </a:t>
            </a:r>
            <a:r>
              <a:rPr lang="en-MY" altLang="ko-KR" sz="1200" dirty="0" err="1">
                <a:solidFill>
                  <a:schemeClr val="bg1"/>
                </a:solidFill>
                <a:cs typeface="Arial" pitchFamily="34" charset="0"/>
              </a:rPr>
              <a:t>Whatsapp</a:t>
            </a:r>
            <a:r>
              <a:rPr lang="en-MY" altLang="ko-KR" sz="12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MY" altLang="ko-KR" sz="1200" dirty="0" err="1">
                <a:solidFill>
                  <a:schemeClr val="bg1"/>
                </a:solidFill>
                <a:cs typeface="Arial" pitchFamily="34" charset="0"/>
              </a:rPr>
              <a:t>Tiktok</a:t>
            </a:r>
            <a:r>
              <a:rPr lang="en-MY" altLang="ko-KR" sz="1200" dirty="0">
                <a:solidFill>
                  <a:schemeClr val="bg1"/>
                </a:solidFill>
                <a:cs typeface="Arial" pitchFamily="34" charset="0"/>
              </a:rPr>
              <a:t> and Instagram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D89CAB-3F9D-06E7-3E8D-B033ED0ABA6A}"/>
              </a:ext>
            </a:extLst>
          </p:cNvPr>
          <p:cNvSpPr txBox="1"/>
          <p:nvPr/>
        </p:nvSpPr>
        <p:spPr>
          <a:xfrm>
            <a:off x="244170" y="6112351"/>
            <a:ext cx="2321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ko-KR" sz="2400" b="1" dirty="0">
                <a:solidFill>
                  <a:srgbClr val="FFFF00"/>
                </a:solidFill>
                <a:latin typeface="Arial Narrow" panose="020B0606020202030204" pitchFamily="34" charset="0"/>
                <a:cs typeface="Arial" pitchFamily="34" charset="0"/>
              </a:rPr>
              <a:t>RESEARCH GAP</a:t>
            </a:r>
            <a:endParaRPr lang="en-MY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11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0F54522-95A6-41C3-B01C-7F1DD86936E0}"/>
              </a:ext>
            </a:extLst>
          </p:cNvPr>
          <p:cNvSpPr/>
          <p:nvPr/>
        </p:nvSpPr>
        <p:spPr>
          <a:xfrm>
            <a:off x="-187287" y="1696880"/>
            <a:ext cx="5824552" cy="3464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FFF20-AF23-4AE5-B647-F451CD2B7A23}"/>
              </a:ext>
            </a:extLst>
          </p:cNvPr>
          <p:cNvSpPr txBox="1"/>
          <p:nvPr/>
        </p:nvSpPr>
        <p:spPr>
          <a:xfrm>
            <a:off x="5905993" y="5804251"/>
            <a:ext cx="4866798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Elaboration Likelihood Model (Petty &amp; Cacioppo, 1986)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AF8177-7985-4D03-B775-C8587FEE62E8}"/>
              </a:ext>
            </a:extLst>
          </p:cNvPr>
          <p:cNvSpPr txBox="1"/>
          <p:nvPr/>
        </p:nvSpPr>
        <p:spPr>
          <a:xfrm>
            <a:off x="779542" y="1751965"/>
            <a:ext cx="4455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sz="1600" dirty="0">
                <a:solidFill>
                  <a:schemeClr val="bg1"/>
                </a:solidFill>
              </a:rPr>
              <a:t>The Elaboration Likelihood Model (ELM) of persuasion developed by Richard E. Petty and John T. Cacioppo (</a:t>
            </a:r>
            <a:r>
              <a:rPr lang="en-MY" sz="1600" dirty="0" err="1">
                <a:solidFill>
                  <a:schemeClr val="bg1"/>
                </a:solidFill>
              </a:rPr>
              <a:t>Hur</a:t>
            </a:r>
            <a:r>
              <a:rPr lang="en-MY" sz="1600" dirty="0">
                <a:solidFill>
                  <a:schemeClr val="bg1"/>
                </a:solidFill>
              </a:rPr>
              <a:t>, Kim, </a:t>
            </a:r>
            <a:r>
              <a:rPr lang="en-MY" sz="1600" dirty="0" err="1">
                <a:solidFill>
                  <a:schemeClr val="bg1"/>
                </a:solidFill>
              </a:rPr>
              <a:t>Karatepe</a:t>
            </a:r>
            <a:r>
              <a:rPr lang="en-MY" sz="1600" dirty="0">
                <a:solidFill>
                  <a:schemeClr val="bg1"/>
                </a:solidFill>
              </a:rPr>
              <a:t>, &amp; Lee, 2017) provides a fairly general framework for organising, categorising, and understanding the fundamental processes underlying the effectiveness of a persuasive communications, a symbolic process in which communicators try to convince other people to change their attitudes or behaviours regarding an issue through the transmission of a message in an atmosphere of free choice Warren, </a:t>
            </a:r>
            <a:r>
              <a:rPr lang="en-MY" sz="1600" dirty="0" err="1">
                <a:solidFill>
                  <a:schemeClr val="bg1"/>
                </a:solidFill>
              </a:rPr>
              <a:t>Becken</a:t>
            </a:r>
            <a:r>
              <a:rPr lang="en-MY" sz="1600" dirty="0">
                <a:solidFill>
                  <a:schemeClr val="bg1"/>
                </a:solidFill>
              </a:rPr>
              <a:t>, &amp; Coghlan, 2017) </a:t>
            </a:r>
          </a:p>
          <a:p>
            <a:pPr algn="just"/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57BCFC32-5B40-4BC7-911D-13C02E45061B}"/>
              </a:ext>
            </a:extLst>
          </p:cNvPr>
          <p:cNvSpPr txBox="1">
            <a:spLocks/>
          </p:cNvSpPr>
          <p:nvPr/>
        </p:nvSpPr>
        <p:spPr>
          <a:xfrm>
            <a:off x="779541" y="859316"/>
            <a:ext cx="5161208" cy="57473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b="1" dirty="0">
                <a:solidFill>
                  <a:schemeClr val="accent2"/>
                </a:solidFill>
                <a:cs typeface="Arial" pitchFamily="34" charset="0"/>
              </a:rPr>
              <a:t>Theoretical </a:t>
            </a:r>
            <a:r>
              <a:rPr lang="en-GB" altLang="ko-KR" dirty="0">
                <a:cs typeface="Arial" pitchFamily="34" charset="0"/>
              </a:rPr>
              <a:t>Perspectives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B9E24B-7484-4738-92A0-FC37A7C5F0CE}"/>
              </a:ext>
            </a:extLst>
          </p:cNvPr>
          <p:cNvSpPr/>
          <p:nvPr/>
        </p:nvSpPr>
        <p:spPr>
          <a:xfrm>
            <a:off x="5494578" y="1539390"/>
            <a:ext cx="1722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/>
              <a:t>Central Route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B5E6-FF70-4DD7-8EC8-DD077F1D80B8}"/>
              </a:ext>
            </a:extLst>
          </p:cNvPr>
          <p:cNvGrpSpPr/>
          <p:nvPr/>
        </p:nvGrpSpPr>
        <p:grpSpPr>
          <a:xfrm>
            <a:off x="5686994" y="1549016"/>
            <a:ext cx="5794624" cy="3932508"/>
            <a:chOff x="5686994" y="1549016"/>
            <a:chExt cx="5794624" cy="393250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853585F-DAB3-4366-9AF2-0A35A5C89453}"/>
                </a:ext>
              </a:extLst>
            </p:cNvPr>
            <p:cNvSpPr/>
            <p:nvPr/>
          </p:nvSpPr>
          <p:spPr>
            <a:xfrm>
              <a:off x="7138192" y="1803729"/>
              <a:ext cx="1505163" cy="754938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Argument Quality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3580CBA-E5ED-449D-B618-D6D1B63A742B}"/>
                </a:ext>
              </a:extLst>
            </p:cNvPr>
            <p:cNvSpPr/>
            <p:nvPr/>
          </p:nvSpPr>
          <p:spPr>
            <a:xfrm>
              <a:off x="7146978" y="3178887"/>
              <a:ext cx="1505163" cy="754938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Elaboration</a:t>
              </a:r>
            </a:p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Likelihood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8F0350-43B8-43C3-8C9E-F5F2DB1359C1}"/>
                </a:ext>
              </a:extLst>
            </p:cNvPr>
            <p:cNvSpPr/>
            <p:nvPr/>
          </p:nvSpPr>
          <p:spPr>
            <a:xfrm>
              <a:off x="7146978" y="4554045"/>
              <a:ext cx="1505163" cy="754938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Peripheral</a:t>
              </a:r>
            </a:p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Cues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E5F2B1-D321-4FCB-8B42-779AF487D5A6}"/>
                </a:ext>
              </a:extLst>
            </p:cNvPr>
            <p:cNvSpPr/>
            <p:nvPr/>
          </p:nvSpPr>
          <p:spPr>
            <a:xfrm>
              <a:off x="9976455" y="3178887"/>
              <a:ext cx="1505163" cy="754938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200" dirty="0">
                  <a:solidFill>
                    <a:schemeClr val="tx1"/>
                  </a:solidFill>
                </a:rPr>
                <a:t>Changed Attitude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22ACDB9-3E14-47C7-A425-0686AFDA7592}"/>
                </a:ext>
              </a:extLst>
            </p:cNvPr>
            <p:cNvSpPr/>
            <p:nvPr/>
          </p:nvSpPr>
          <p:spPr>
            <a:xfrm>
              <a:off x="5795010" y="1549016"/>
              <a:ext cx="3006090" cy="1171323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F1964A-52FF-406E-9632-18BBB8EADF34}"/>
                </a:ext>
              </a:extLst>
            </p:cNvPr>
            <p:cNvSpPr/>
            <p:nvPr/>
          </p:nvSpPr>
          <p:spPr>
            <a:xfrm>
              <a:off x="5905993" y="4310201"/>
              <a:ext cx="3006090" cy="1171323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0F70D20-C93B-43CA-87A5-BA550C07EC8E}"/>
                </a:ext>
              </a:extLst>
            </p:cNvPr>
            <p:cNvCxnSpPr>
              <a:stCxn id="36" idx="6"/>
              <a:endCxn id="39" idx="1"/>
            </p:cNvCxnSpPr>
            <p:nvPr/>
          </p:nvCxnSpPr>
          <p:spPr>
            <a:xfrm>
              <a:off x="8643355" y="2181198"/>
              <a:ext cx="1553526" cy="11082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7A622ED-179A-4478-9271-A22F7E1E8A65}"/>
                </a:ext>
              </a:extLst>
            </p:cNvPr>
            <p:cNvCxnSpPr>
              <a:stCxn id="38" idx="6"/>
              <a:endCxn id="39" idx="3"/>
            </p:cNvCxnSpPr>
            <p:nvPr/>
          </p:nvCxnSpPr>
          <p:spPr>
            <a:xfrm flipV="1">
              <a:off x="8652141" y="3823267"/>
              <a:ext cx="1544740" cy="11082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AAFF5FC-4150-47A4-B753-D4DECF804DCD}"/>
                </a:ext>
              </a:extLst>
            </p:cNvPr>
            <p:cNvCxnSpPr>
              <a:stCxn id="37" idx="7"/>
            </p:cNvCxnSpPr>
            <p:nvPr/>
          </p:nvCxnSpPr>
          <p:spPr>
            <a:xfrm flipV="1">
              <a:off x="8431715" y="2558667"/>
              <a:ext cx="746575" cy="7307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7B0A06C-C4E2-498E-94E0-7B698F5A940A}"/>
                </a:ext>
              </a:extLst>
            </p:cNvPr>
            <p:cNvCxnSpPr>
              <a:stCxn id="37" idx="5"/>
            </p:cNvCxnSpPr>
            <p:nvPr/>
          </p:nvCxnSpPr>
          <p:spPr>
            <a:xfrm>
              <a:off x="8431715" y="3823267"/>
              <a:ext cx="838015" cy="6458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23A3E38-13B9-4557-A79F-F95119C97347}"/>
                </a:ext>
              </a:extLst>
            </p:cNvPr>
            <p:cNvSpPr/>
            <p:nvPr/>
          </p:nvSpPr>
          <p:spPr>
            <a:xfrm>
              <a:off x="5686994" y="4339485"/>
              <a:ext cx="172204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1200" dirty="0"/>
                <a:t>Peripheral Route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AA4041-1E4B-41F5-9C67-AF7D540E08AD}"/>
                </a:ext>
              </a:extLst>
            </p:cNvPr>
            <p:cNvSpPr/>
            <p:nvPr/>
          </p:nvSpPr>
          <p:spPr>
            <a:xfrm>
              <a:off x="8860350" y="2083916"/>
              <a:ext cx="3179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1200" dirty="0"/>
                <a:t>+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7BC54AA-E8DC-4C46-8251-556B6C6F0A6D}"/>
                </a:ext>
              </a:extLst>
            </p:cNvPr>
            <p:cNvSpPr/>
            <p:nvPr/>
          </p:nvSpPr>
          <p:spPr>
            <a:xfrm>
              <a:off x="8875032" y="2838854"/>
              <a:ext cx="3179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1200" dirty="0"/>
                <a:t>+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0650C60-0B83-482E-BC0A-10085DE9DC20}"/>
                </a:ext>
              </a:extLst>
            </p:cNvPr>
            <p:cNvSpPr/>
            <p:nvPr/>
          </p:nvSpPr>
          <p:spPr>
            <a:xfrm>
              <a:off x="8951790" y="4759646"/>
              <a:ext cx="3179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1200" dirty="0"/>
                <a:t>+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4A7E6C-BC5B-452C-8020-F03191478B4E}"/>
                </a:ext>
              </a:extLst>
            </p:cNvPr>
            <p:cNvSpPr/>
            <p:nvPr/>
          </p:nvSpPr>
          <p:spPr>
            <a:xfrm>
              <a:off x="8951790" y="3919896"/>
              <a:ext cx="3179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1200" dirty="0"/>
                <a:t>-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0E751B-4127-3CB2-E8FD-F36C7D1DA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0C1789E4-40A1-5A26-3C13-49AB270F4423}"/>
              </a:ext>
            </a:extLst>
          </p:cNvPr>
          <p:cNvSpPr>
            <a:spLocks noChangeAspect="1"/>
          </p:cNvSpPr>
          <p:nvPr/>
        </p:nvSpPr>
        <p:spPr>
          <a:xfrm>
            <a:off x="7294876" y="1762753"/>
            <a:ext cx="3657600" cy="3657600"/>
          </a:xfrm>
          <a:prstGeom prst="donut">
            <a:avLst>
              <a:gd name="adj" fmla="val 18423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BF60C06-A0BA-A5C7-BE88-8A667747956A}"/>
              </a:ext>
            </a:extLst>
          </p:cNvPr>
          <p:cNvSpPr/>
          <p:nvPr/>
        </p:nvSpPr>
        <p:spPr>
          <a:xfrm>
            <a:off x="8209276" y="2677153"/>
            <a:ext cx="18288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Rounded Rectangle 51">
            <a:extLst>
              <a:ext uri="{FF2B5EF4-FFF2-40B4-BE49-F238E27FC236}">
                <a16:creationId xmlns:a16="http://schemas.microsoft.com/office/drawing/2014/main" id="{1EBB74ED-D893-A019-EF14-28FD059D715F}"/>
              </a:ext>
            </a:extLst>
          </p:cNvPr>
          <p:cNvSpPr/>
          <p:nvPr/>
        </p:nvSpPr>
        <p:spPr>
          <a:xfrm rot="16200000" flipH="1">
            <a:off x="8689536" y="3194134"/>
            <a:ext cx="869166" cy="81854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357054-46E5-B3F6-4C35-71D7E890FD97}"/>
              </a:ext>
            </a:extLst>
          </p:cNvPr>
          <p:cNvSpPr/>
          <p:nvPr/>
        </p:nvSpPr>
        <p:spPr>
          <a:xfrm>
            <a:off x="-187288" y="1696880"/>
            <a:ext cx="12475703" cy="4181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FFF20-AF23-4AE5-B647-F451CD2B7A23}"/>
              </a:ext>
            </a:extLst>
          </p:cNvPr>
          <p:cNvSpPr txBox="1"/>
          <p:nvPr/>
        </p:nvSpPr>
        <p:spPr>
          <a:xfrm>
            <a:off x="9741836" y="5965527"/>
            <a:ext cx="208938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Ihejirika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et al., 2021) 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57BCFC32-5B40-4BC7-911D-13C02E45061B}"/>
              </a:ext>
            </a:extLst>
          </p:cNvPr>
          <p:cNvSpPr txBox="1">
            <a:spLocks/>
          </p:cNvSpPr>
          <p:nvPr/>
        </p:nvSpPr>
        <p:spPr>
          <a:xfrm>
            <a:off x="779541" y="859316"/>
            <a:ext cx="5161208" cy="57473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b="1" dirty="0">
                <a:solidFill>
                  <a:schemeClr val="accent2"/>
                </a:solidFill>
                <a:cs typeface="Arial" pitchFamily="34" charset="0"/>
              </a:rPr>
              <a:t>Research Framework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F91186-6BF9-E29C-F3FD-94DEE972B53F}"/>
              </a:ext>
            </a:extLst>
          </p:cNvPr>
          <p:cNvSpPr/>
          <p:nvPr/>
        </p:nvSpPr>
        <p:spPr>
          <a:xfrm>
            <a:off x="3592289" y="2012488"/>
            <a:ext cx="2593910" cy="57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0" i="0" u="none" strike="noStrike" baseline="0" dirty="0">
                <a:solidFill>
                  <a:srgbClr val="000000"/>
                </a:solidFill>
              </a:rPr>
              <a:t>Student social media preferences </a:t>
            </a:r>
            <a:endParaRPr lang="en-MY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FFA90-4C16-F4F5-F2BE-105ECBE33643}"/>
              </a:ext>
            </a:extLst>
          </p:cNvPr>
          <p:cNvSpPr/>
          <p:nvPr/>
        </p:nvSpPr>
        <p:spPr>
          <a:xfrm>
            <a:off x="3592289" y="2892018"/>
            <a:ext cx="2593910" cy="57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</a:rPr>
              <a:t>Perceived social media post features </a:t>
            </a:r>
            <a:endParaRPr lang="en-MY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29FCB0-68F1-DB00-4E98-6E736BAF04E7}"/>
              </a:ext>
            </a:extLst>
          </p:cNvPr>
          <p:cNvSpPr/>
          <p:nvPr/>
        </p:nvSpPr>
        <p:spPr>
          <a:xfrm>
            <a:off x="3592289" y="3771548"/>
            <a:ext cx="2593910" cy="57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0" i="0" u="none" strike="noStrike" baseline="0" dirty="0">
                <a:solidFill>
                  <a:srgbClr val="000000"/>
                </a:solidFill>
              </a:rPr>
              <a:t>Information preference of students </a:t>
            </a:r>
            <a:endParaRPr lang="en-MY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1BDFB1-64B9-236B-C070-B567CC574603}"/>
              </a:ext>
            </a:extLst>
          </p:cNvPr>
          <p:cNvSpPr/>
          <p:nvPr/>
        </p:nvSpPr>
        <p:spPr>
          <a:xfrm>
            <a:off x="3592289" y="4651078"/>
            <a:ext cx="2593910" cy="57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Students attitude about the library</a:t>
            </a:r>
            <a:endParaRPr lang="en-MY" sz="1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83D373-88E3-179E-5958-0DD82E664EEF}"/>
              </a:ext>
            </a:extLst>
          </p:cNvPr>
          <p:cNvSpPr/>
          <p:nvPr/>
        </p:nvSpPr>
        <p:spPr>
          <a:xfrm>
            <a:off x="8547520" y="3265900"/>
            <a:ext cx="2593910" cy="57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0" i="0" u="none" strike="noStrike" baseline="0" dirty="0">
                <a:solidFill>
                  <a:srgbClr val="000000"/>
                </a:solidFill>
              </a:rPr>
              <a:t>Students engagement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56FB72-FD48-D3D1-2994-4F2180B62E46}"/>
              </a:ext>
            </a:extLst>
          </p:cNvPr>
          <p:cNvCxnSpPr>
            <a:cxnSpLocks/>
          </p:cNvCxnSpPr>
          <p:nvPr/>
        </p:nvCxnSpPr>
        <p:spPr>
          <a:xfrm>
            <a:off x="6186199" y="2299853"/>
            <a:ext cx="2361321" cy="10664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F6D44B-DE0A-FE1F-7B07-3D3AA9CC506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186199" y="3179383"/>
            <a:ext cx="2361321" cy="2496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C3133F-099C-0F32-5B20-952C7D54B7EA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6186199" y="3553265"/>
            <a:ext cx="2361321" cy="5056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F00763-3749-877A-AB1F-71EB330E1D56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6186199" y="3671124"/>
            <a:ext cx="2361321" cy="12673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4A8301-1BA9-4351-8F84-DF938ADDCCA7}"/>
              </a:ext>
            </a:extLst>
          </p:cNvPr>
          <p:cNvSpPr txBox="1"/>
          <p:nvPr/>
        </p:nvSpPr>
        <p:spPr>
          <a:xfrm>
            <a:off x="8542178" y="5386421"/>
            <a:ext cx="2629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Dependent Variables</a:t>
            </a:r>
            <a:endParaRPr lang="ko-KR" altLang="en-US" sz="1800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7D3D04-1397-548D-6EFF-311E722BBB80}"/>
              </a:ext>
            </a:extLst>
          </p:cNvPr>
          <p:cNvSpPr txBox="1"/>
          <p:nvPr/>
        </p:nvSpPr>
        <p:spPr>
          <a:xfrm>
            <a:off x="3529876" y="5386421"/>
            <a:ext cx="2629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Independent Variables</a:t>
            </a:r>
            <a:endParaRPr lang="ko-KR" altLang="en-US" sz="1800" b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FDD44FB-DD68-AB8F-6AF7-AA07CCDC3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67" y="1"/>
            <a:ext cx="2226735" cy="1039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3D8A0-9450-D10A-161C-7F307D9CDE03}"/>
              </a:ext>
            </a:extLst>
          </p:cNvPr>
          <p:cNvSpPr txBox="1"/>
          <p:nvPr/>
        </p:nvSpPr>
        <p:spPr>
          <a:xfrm>
            <a:off x="8518901" y="3949204"/>
            <a:ext cx="340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solidFill>
                  <a:schemeClr val="bg1"/>
                </a:solidFill>
              </a:rPr>
              <a:t>Quantified</a:t>
            </a:r>
            <a:r>
              <a:rPr lang="en-US" sz="1200" b="0" i="0" u="none" strike="noStrike" baseline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chemeClr val="bg1"/>
                </a:solidFill>
              </a:rPr>
              <a:t>video, read comments and view likes/dislikes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chemeClr val="bg1"/>
                </a:solidFill>
              </a:rPr>
              <a:t> user-to-user and user-to-content interaction (commenting, sharing, liking, disliking)</a:t>
            </a:r>
            <a:endParaRPr lang="en-MY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1E7F2-EA6F-9C3D-7111-918376DB06F5}"/>
              </a:ext>
            </a:extLst>
          </p:cNvPr>
          <p:cNvSpPr txBox="1"/>
          <p:nvPr/>
        </p:nvSpPr>
        <p:spPr>
          <a:xfrm>
            <a:off x="405051" y="2069020"/>
            <a:ext cx="3118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baseline="0" dirty="0">
                <a:solidFill>
                  <a:schemeClr val="bg1"/>
                </a:solidFill>
              </a:rPr>
              <a:t>Driven by choice, functionality, and aesthetic; Facebook, Instagram etc. </a:t>
            </a:r>
            <a:endParaRPr lang="en-MY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B58E3-3138-320B-4485-E0D808E9E307}"/>
              </a:ext>
            </a:extLst>
          </p:cNvPr>
          <p:cNvSpPr txBox="1"/>
          <p:nvPr/>
        </p:nvSpPr>
        <p:spPr>
          <a:xfrm>
            <a:off x="580102" y="2833088"/>
            <a:ext cx="2943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</a:t>
            </a:r>
            <a:r>
              <a:rPr lang="en-US" sz="1200" b="0" i="0" u="none" strike="noStrike" baseline="0" dirty="0">
                <a:solidFill>
                  <a:schemeClr val="bg1"/>
                </a:solidFill>
              </a:rPr>
              <a:t>erception of social media users; argument quality, personal relevance, and attractiveness of posts </a:t>
            </a:r>
            <a:endParaRPr lang="en-MY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AC61AB-FF3D-3B49-5BFC-847418B7D8C7}"/>
              </a:ext>
            </a:extLst>
          </p:cNvPr>
          <p:cNvSpPr txBox="1"/>
          <p:nvPr/>
        </p:nvSpPr>
        <p:spPr>
          <a:xfrm>
            <a:off x="1300850" y="3748001"/>
            <a:ext cx="2222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K</a:t>
            </a:r>
            <a:r>
              <a:rPr lang="en-US" sz="1200" b="0" i="0" u="none" strike="noStrike" baseline="0" dirty="0">
                <a:solidFill>
                  <a:schemeClr val="bg1"/>
                </a:solidFill>
              </a:rPr>
              <a:t>ind and nature of information a user would like to see; news, events etc. </a:t>
            </a:r>
            <a:endParaRPr lang="en-MY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E3468-F8ED-4631-A393-90B275D1F245}"/>
              </a:ext>
            </a:extLst>
          </p:cNvPr>
          <p:cNvSpPr txBox="1"/>
          <p:nvPr/>
        </p:nvSpPr>
        <p:spPr>
          <a:xfrm>
            <a:off x="249085" y="4659544"/>
            <a:ext cx="3274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baseline="0" dirty="0">
                <a:solidFill>
                  <a:schemeClr val="bg1"/>
                </a:solidFill>
              </a:rPr>
              <a:t>contacting/interacting with the library on social media </a:t>
            </a:r>
            <a:endParaRPr lang="en-M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4073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4314</TotalTime>
  <Words>1214</Words>
  <Application>Microsoft Office PowerPoint</Application>
  <PresentationFormat>Widescreen</PresentationFormat>
  <Paragraphs>128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khairil izwan hasan</cp:lastModifiedBy>
  <cp:revision>131</cp:revision>
  <dcterms:created xsi:type="dcterms:W3CDTF">2018-04-24T17:14:44Z</dcterms:created>
  <dcterms:modified xsi:type="dcterms:W3CDTF">2023-02-26T17:14:36Z</dcterms:modified>
</cp:coreProperties>
</file>